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27"/>
  </p:notesMasterIdLst>
  <p:handoutMasterIdLst>
    <p:handoutMasterId r:id="rId28"/>
  </p:handoutMasterIdLst>
  <p:sldIdLst>
    <p:sldId id="256" r:id="rId2"/>
    <p:sldId id="272" r:id="rId3"/>
    <p:sldId id="271" r:id="rId4"/>
    <p:sldId id="287" r:id="rId5"/>
    <p:sldId id="297" r:id="rId6"/>
    <p:sldId id="269" r:id="rId7"/>
    <p:sldId id="299" r:id="rId8"/>
    <p:sldId id="273" r:id="rId9"/>
    <p:sldId id="300" r:id="rId10"/>
    <p:sldId id="302" r:id="rId11"/>
    <p:sldId id="301" r:id="rId12"/>
    <p:sldId id="294" r:id="rId13"/>
    <p:sldId id="303" r:id="rId14"/>
    <p:sldId id="304" r:id="rId15"/>
    <p:sldId id="290" r:id="rId16"/>
    <p:sldId id="293" r:id="rId17"/>
    <p:sldId id="296" r:id="rId18"/>
    <p:sldId id="259" r:id="rId19"/>
    <p:sldId id="267" r:id="rId20"/>
    <p:sldId id="263" r:id="rId21"/>
    <p:sldId id="284" r:id="rId22"/>
    <p:sldId id="274" r:id="rId23"/>
    <p:sldId id="257" r:id="rId24"/>
    <p:sldId id="258" r:id="rId25"/>
    <p:sldId id="288"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0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80" autoAdjust="0"/>
    <p:restoredTop sz="84502" autoAdjust="0"/>
  </p:normalViewPr>
  <p:slideViewPr>
    <p:cSldViewPr>
      <p:cViewPr varScale="1">
        <p:scale>
          <a:sx n="97" d="100"/>
          <a:sy n="97" d="100"/>
        </p:scale>
        <p:origin x="162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58DEA89-231E-4F0D-8E63-B3DA60F3514B}" type="datetimeFigureOut">
              <a:rPr lang="en-US" smtClean="0"/>
              <a:t>11/18/2020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349390A-22B6-48F0-A8D2-C93B22202547}" type="slidenum">
              <a:rPr lang="en-US" smtClean="0"/>
              <a:t>‹#›</a:t>
            </a:fld>
            <a:endParaRPr lang="en-US" dirty="0"/>
          </a:p>
        </p:txBody>
      </p:sp>
    </p:spTree>
    <p:extLst>
      <p:ext uri="{BB962C8B-B14F-4D97-AF65-F5344CB8AC3E}">
        <p14:creationId xmlns:p14="http://schemas.microsoft.com/office/powerpoint/2010/main" val="2538924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1FEB5B6A-ACEE-4338-BFDA-1DD59F730C10}" type="datetimeFigureOut">
              <a:rPr lang="en-US" smtClean="0"/>
              <a:t>11/18/2020</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FF9EA7A8-E2F1-4B66-9A35-0E192E228FE1}" type="slidenum">
              <a:rPr lang="en-US" smtClean="0"/>
              <a:t>‹#›</a:t>
            </a:fld>
            <a:endParaRPr lang="en-US" dirty="0"/>
          </a:p>
        </p:txBody>
      </p:sp>
    </p:spTree>
    <p:extLst>
      <p:ext uri="{BB962C8B-B14F-4D97-AF65-F5344CB8AC3E}">
        <p14:creationId xmlns:p14="http://schemas.microsoft.com/office/powerpoint/2010/main" val="2656927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A7A8-E2F1-4B66-9A35-0E192E228FE1}" type="slidenum">
              <a:rPr lang="en-US" smtClean="0"/>
              <a:t>1</a:t>
            </a:fld>
            <a:endParaRPr lang="en-US" dirty="0"/>
          </a:p>
        </p:txBody>
      </p:sp>
    </p:spTree>
    <p:extLst>
      <p:ext uri="{BB962C8B-B14F-4D97-AF65-F5344CB8AC3E}">
        <p14:creationId xmlns:p14="http://schemas.microsoft.com/office/powerpoint/2010/main" val="2872523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A7A8-E2F1-4B66-9A35-0E192E228FE1}" type="slidenum">
              <a:rPr lang="en-US" smtClean="0"/>
              <a:t>6</a:t>
            </a:fld>
            <a:endParaRPr lang="en-US" dirty="0"/>
          </a:p>
        </p:txBody>
      </p:sp>
    </p:spTree>
    <p:extLst>
      <p:ext uri="{BB962C8B-B14F-4D97-AF65-F5344CB8AC3E}">
        <p14:creationId xmlns:p14="http://schemas.microsoft.com/office/powerpoint/2010/main" val="1831129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A7A8-E2F1-4B66-9A35-0E192E228FE1}" type="slidenum">
              <a:rPr lang="en-US" smtClean="0"/>
              <a:t>18</a:t>
            </a:fld>
            <a:endParaRPr lang="en-US" dirty="0"/>
          </a:p>
        </p:txBody>
      </p:sp>
    </p:spTree>
    <p:extLst>
      <p:ext uri="{BB962C8B-B14F-4D97-AF65-F5344CB8AC3E}">
        <p14:creationId xmlns:p14="http://schemas.microsoft.com/office/powerpoint/2010/main" val="1000127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A7A8-E2F1-4B66-9A35-0E192E228FE1}" type="slidenum">
              <a:rPr lang="en-US" smtClean="0"/>
              <a:t>19</a:t>
            </a:fld>
            <a:endParaRPr lang="en-US" dirty="0"/>
          </a:p>
        </p:txBody>
      </p:sp>
    </p:spTree>
    <p:extLst>
      <p:ext uri="{BB962C8B-B14F-4D97-AF65-F5344CB8AC3E}">
        <p14:creationId xmlns:p14="http://schemas.microsoft.com/office/powerpoint/2010/main" val="164641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A7A8-E2F1-4B66-9A35-0E192E228FE1}" type="slidenum">
              <a:rPr lang="en-US" smtClean="0"/>
              <a:t>21</a:t>
            </a:fld>
            <a:endParaRPr lang="en-US" dirty="0"/>
          </a:p>
        </p:txBody>
      </p:sp>
    </p:spTree>
    <p:extLst>
      <p:ext uri="{BB962C8B-B14F-4D97-AF65-F5344CB8AC3E}">
        <p14:creationId xmlns:p14="http://schemas.microsoft.com/office/powerpoint/2010/main" val="2243286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A7A8-E2F1-4B66-9A35-0E192E228FE1}" type="slidenum">
              <a:rPr lang="en-US" smtClean="0"/>
              <a:t>22</a:t>
            </a:fld>
            <a:endParaRPr lang="en-US" dirty="0"/>
          </a:p>
        </p:txBody>
      </p:sp>
    </p:spTree>
    <p:extLst>
      <p:ext uri="{BB962C8B-B14F-4D97-AF65-F5344CB8AC3E}">
        <p14:creationId xmlns:p14="http://schemas.microsoft.com/office/powerpoint/2010/main" val="4128861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A7A8-E2F1-4B66-9A35-0E192E228FE1}" type="slidenum">
              <a:rPr lang="en-US" smtClean="0"/>
              <a:t>23</a:t>
            </a:fld>
            <a:endParaRPr lang="en-US" dirty="0"/>
          </a:p>
        </p:txBody>
      </p:sp>
    </p:spTree>
    <p:extLst>
      <p:ext uri="{BB962C8B-B14F-4D97-AF65-F5344CB8AC3E}">
        <p14:creationId xmlns:p14="http://schemas.microsoft.com/office/powerpoint/2010/main" val="133861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A7A8-E2F1-4B66-9A35-0E192E228FE1}" type="slidenum">
              <a:rPr lang="en-US" smtClean="0"/>
              <a:t>24</a:t>
            </a:fld>
            <a:endParaRPr lang="en-US" dirty="0"/>
          </a:p>
        </p:txBody>
      </p:sp>
    </p:spTree>
    <p:extLst>
      <p:ext uri="{BB962C8B-B14F-4D97-AF65-F5344CB8AC3E}">
        <p14:creationId xmlns:p14="http://schemas.microsoft.com/office/powerpoint/2010/main" val="1802748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5DFC0A0-2348-4FB2-91BC-63195204CB7B}" type="datetime1">
              <a:rPr lang="en-US" smtClean="0"/>
              <a:t>11/18/2020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027127C-65B6-4B96-8641-358B3A99CB1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E76099-EEBE-454E-971D-FFE7D38261CA}"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27127C-65B6-4B96-8641-358B3A99CB1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8817D3-93E7-4A97-A83C-C501487334B7}"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27127C-65B6-4B96-8641-358B3A99CB1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55215FC-A82B-4C92-A35D-CB84D1CE0F91}" type="datetime1">
              <a:rPr lang="en-US" smtClean="0"/>
              <a:t>11/18/2020</a:t>
            </a:fld>
            <a:endParaRPr lang="en-US" dirty="0"/>
          </a:p>
        </p:txBody>
      </p:sp>
      <p:sp>
        <p:nvSpPr>
          <p:cNvPr id="9" name="Slide Number Placeholder 8"/>
          <p:cNvSpPr>
            <a:spLocks noGrp="1"/>
          </p:cNvSpPr>
          <p:nvPr>
            <p:ph type="sldNum" sz="quarter" idx="15"/>
          </p:nvPr>
        </p:nvSpPr>
        <p:spPr/>
        <p:txBody>
          <a:bodyPr rtlCol="0"/>
          <a:lstStyle>
            <a:lvl1pPr>
              <a:defRPr/>
            </a:lvl1pPr>
          </a:lstStyle>
          <a:p>
            <a:fld id="{480F8B2E-E437-4995-8413-526660D40DA0}"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457F65-CE5C-46FC-BA46-E97ADD09D7D7}" type="datetime1">
              <a:rPr lang="en-US" smtClean="0"/>
              <a:t>11/18/2020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9027127C-65B6-4B96-8641-358B3A99CB1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176D7E-B73A-45D8-9B75-0123EE805FA4}" type="datetime1">
              <a:rPr lang="en-US" smtClean="0"/>
              <a:t>11/18/2020</a:t>
            </a:fld>
            <a:endParaRPr lang="en-US" dirty="0"/>
          </a:p>
        </p:txBody>
      </p:sp>
      <p:sp>
        <p:nvSpPr>
          <p:cNvPr id="7" name="Slide Number Placeholder 6"/>
          <p:cNvSpPr>
            <a:spLocks noGrp="1"/>
          </p:cNvSpPr>
          <p:nvPr>
            <p:ph type="sldNum" sz="quarter" idx="12"/>
          </p:nvPr>
        </p:nvSpPr>
        <p:spPr/>
        <p:txBody>
          <a:bodyPr/>
          <a:lstStyle>
            <a:lvl1pPr>
              <a:defRPr/>
            </a:lvl1pPr>
          </a:lstStyle>
          <a:p>
            <a:fld id="{2AA8D2E1-4AD5-4D68-B1C3-FA700734CFC9}"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6088928-C05A-489A-886C-46417C86BB3E}" type="datetime1">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27127C-65B6-4B96-8641-358B3A99CB15}"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0B7F796-46BE-4107-AB61-3DAB85BB30AB}" type="datetime1">
              <a:rPr lang="en-US" smtClean="0"/>
              <a:t>11/18/2020</a:t>
            </a:fld>
            <a:endParaRPr lang="en-US" dirty="0"/>
          </a:p>
        </p:txBody>
      </p:sp>
      <p:sp>
        <p:nvSpPr>
          <p:cNvPr id="7" name="Slide Number Placeholder 6"/>
          <p:cNvSpPr>
            <a:spLocks noGrp="1"/>
          </p:cNvSpPr>
          <p:nvPr>
            <p:ph type="sldNum" sz="quarter" idx="11"/>
          </p:nvPr>
        </p:nvSpPr>
        <p:spPr/>
        <p:txBody>
          <a:bodyPr rtlCol="0"/>
          <a:lstStyle/>
          <a:p>
            <a:fld id="{9027127C-65B6-4B96-8641-358B3A99CB15}"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96AA0-187E-43AB-9E1E-46E379627100}" type="datetime1">
              <a:rPr lang="en-US" smtClean="0"/>
              <a:t>11/18/2020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27127C-65B6-4B96-8641-358B3A99CB1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C42BF60-A80E-4F74-8374-0B21BA019760}" type="datetime1">
              <a:rPr lang="en-US" smtClean="0"/>
              <a:t>11/18/2020</a:t>
            </a:fld>
            <a:endParaRPr lang="en-US" dirty="0"/>
          </a:p>
        </p:txBody>
      </p:sp>
      <p:sp>
        <p:nvSpPr>
          <p:cNvPr id="22" name="Slide Number Placeholder 21"/>
          <p:cNvSpPr>
            <a:spLocks noGrp="1"/>
          </p:cNvSpPr>
          <p:nvPr>
            <p:ph type="sldNum" sz="quarter" idx="15"/>
          </p:nvPr>
        </p:nvSpPr>
        <p:spPr/>
        <p:txBody>
          <a:bodyPr rtlCol="0"/>
          <a:lstStyle/>
          <a:p>
            <a:fld id="{9027127C-65B6-4B96-8641-358B3A99CB15}"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93EA780-241E-4A75-8107-07E07D2F19CB}" type="datetime1">
              <a:rPr lang="en-US" smtClean="0"/>
              <a:t>11/18/2020</a:t>
            </a:fld>
            <a:endParaRPr lang="en-US" dirty="0"/>
          </a:p>
        </p:txBody>
      </p:sp>
      <p:sp>
        <p:nvSpPr>
          <p:cNvPr id="18" name="Slide Number Placeholder 17"/>
          <p:cNvSpPr>
            <a:spLocks noGrp="1"/>
          </p:cNvSpPr>
          <p:nvPr>
            <p:ph type="sldNum" sz="quarter" idx="11"/>
          </p:nvPr>
        </p:nvSpPr>
        <p:spPr/>
        <p:txBody>
          <a:bodyPr rtlCol="0"/>
          <a:lstStyle/>
          <a:p>
            <a:fld id="{9027127C-65B6-4B96-8641-358B3A99CB15}"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911F03B-93D4-4660-838F-1E4A4DDCD33E}" type="datetime1">
              <a:rPr lang="en-US" smtClean="0"/>
              <a:t>11/18/2020</a:t>
            </a:fld>
            <a:endParaRPr lang="en-US" dirty="0"/>
          </a:p>
        </p:txBody>
      </p:sp>
      <p:sp>
        <p:nvSpPr>
          <p:cNvPr id="3" name="Footer Placeholder 2"/>
          <p:cNvSpPr>
            <a:spLocks noGrp="1"/>
          </p:cNvSpPr>
          <p:nvPr>
            <p:ph type="ftr" sz="quarter" idx="3"/>
          </p:nvPr>
        </p:nvSpPr>
        <p:spPr>
          <a:xfrm>
            <a:off x="152400" y="6359763"/>
            <a:ext cx="3200400" cy="4419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07681" y="626364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077201" y="6263640"/>
            <a:ext cx="609600" cy="521208"/>
          </a:xfrm>
          <a:prstGeom prst="rect">
            <a:avLst/>
          </a:prstGeom>
        </p:spPr>
        <p:txBody>
          <a:bodyPr vert="horz" anchor="ctr"/>
          <a:lstStyle>
            <a:lvl1pPr algn="ctr" eaLnBrk="1" latinLnBrk="0" hangingPunct="1">
              <a:defRPr kumimoji="0" sz="1400" b="1">
                <a:solidFill>
                  <a:srgbClr val="FFFFFF"/>
                </a:solidFill>
              </a:defRPr>
            </a:lvl1pPr>
          </a:lstStyle>
          <a:p>
            <a:fld id="{9027127C-65B6-4B96-8641-358B3A99CB15}" type="slidenum">
              <a:rPr lang="en-US" smtClean="0"/>
              <a:t>‹#›</a:t>
            </a:fld>
            <a:endParaRPr lang="en-US" dirty="0"/>
          </a:p>
        </p:txBody>
      </p:sp>
      <p:pic>
        <p:nvPicPr>
          <p:cNvPr id="2" name="Picture 1"/>
          <p:cNvPicPr>
            <a:picLocks noChangeAspect="1"/>
          </p:cNvPicPr>
          <p:nvPr userDrawn="1"/>
        </p:nvPicPr>
        <p:blipFill rotWithShape="1">
          <a:blip r:embed="rId13" cstate="print">
            <a:extLst>
              <a:ext uri="{28A0092B-C50C-407E-A947-70E740481C1C}">
                <a14:useLocalDpi xmlns:a14="http://schemas.microsoft.com/office/drawing/2010/main" val="0"/>
              </a:ext>
            </a:extLst>
          </a:blip>
          <a:srcRect l="10090" t="19737" b="21052"/>
          <a:stretch/>
        </p:blipFill>
        <p:spPr>
          <a:xfrm>
            <a:off x="121920" y="6172200"/>
            <a:ext cx="1432136" cy="637143"/>
          </a:xfrm>
          <a:prstGeom prst="rect">
            <a:avLst/>
          </a:prstGeom>
        </p:spPr>
      </p:pic>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3200" b="1"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18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16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6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6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file:///C:\Users\rsuprenant\Desktop\PPP%20Nov%202020.xlsx!Sheet1!Print_Area"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oleObject" Target="file:///C:\Users\rsuprenant\Desktop\PPP%20Nov%202020.xlsx!Sheet1!R9C20:R24C26" TargetMode="Externa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4244" t="15706" r="15119" b="18330"/>
          <a:stretch/>
        </p:blipFill>
        <p:spPr>
          <a:xfrm>
            <a:off x="2895600" y="76200"/>
            <a:ext cx="3810000" cy="1905000"/>
          </a:xfrm>
          <a:prstGeom prst="rect">
            <a:avLst/>
          </a:prstGeom>
        </p:spPr>
      </p:pic>
      <p:sp>
        <p:nvSpPr>
          <p:cNvPr id="4" name="Subtitle 3"/>
          <p:cNvSpPr>
            <a:spLocks noGrp="1"/>
          </p:cNvSpPr>
          <p:nvPr>
            <p:ph type="subTitle" idx="1"/>
          </p:nvPr>
        </p:nvSpPr>
        <p:spPr>
          <a:xfrm>
            <a:off x="1905000" y="3276600"/>
            <a:ext cx="6629400" cy="1981200"/>
          </a:xfrm>
        </p:spPr>
        <p:txBody>
          <a:bodyPr>
            <a:noAutofit/>
          </a:bodyPr>
          <a:lstStyle/>
          <a:p>
            <a:r>
              <a:rPr lang="en-US" sz="3200" dirty="0" smtClean="0">
                <a:solidFill>
                  <a:srgbClr val="0F501E"/>
                </a:solidFill>
              </a:rPr>
              <a:t>Payroll Protection Program</a:t>
            </a:r>
          </a:p>
          <a:p>
            <a:r>
              <a:rPr lang="en-US" sz="2800" dirty="0" smtClean="0">
                <a:solidFill>
                  <a:srgbClr val="0F501E"/>
                </a:solidFill>
              </a:rPr>
              <a:t>   Loan Forgiveness Application</a:t>
            </a:r>
          </a:p>
          <a:p>
            <a:r>
              <a:rPr lang="en-US" sz="2800" dirty="0" smtClean="0">
                <a:solidFill>
                  <a:srgbClr val="0F501E"/>
                </a:solidFill>
              </a:rPr>
              <a:t>    </a:t>
            </a:r>
          </a:p>
          <a:p>
            <a:r>
              <a:rPr lang="en-US" sz="2800" dirty="0">
                <a:solidFill>
                  <a:srgbClr val="0F501E"/>
                </a:solidFill>
              </a:rPr>
              <a:t> </a:t>
            </a:r>
            <a:r>
              <a:rPr lang="en-US" sz="2800" dirty="0" smtClean="0">
                <a:solidFill>
                  <a:srgbClr val="0F501E"/>
                </a:solidFill>
              </a:rPr>
              <a:t>   November 19, 2020</a:t>
            </a:r>
            <a:endParaRPr lang="en-US" sz="2800" dirty="0">
              <a:solidFill>
                <a:srgbClr val="0F501E"/>
              </a:solidFill>
            </a:endParaRPr>
          </a:p>
          <a:p>
            <a:r>
              <a:rPr lang="en-US" sz="3200" dirty="0" smtClean="0"/>
              <a:t>		</a:t>
            </a:r>
          </a:p>
        </p:txBody>
      </p:sp>
    </p:spTree>
    <p:extLst>
      <p:ext uri="{BB962C8B-B14F-4D97-AF65-F5344CB8AC3E}">
        <p14:creationId xmlns:p14="http://schemas.microsoft.com/office/powerpoint/2010/main" val="1979773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dirty="0" smtClean="0">
                <a:solidFill>
                  <a:srgbClr val="0F501E"/>
                </a:solidFill>
              </a:rPr>
              <a:t>Process 					1/2</a:t>
            </a:r>
            <a:endParaRPr lang="en-US" dirty="0">
              <a:solidFill>
                <a:srgbClr val="0F501E"/>
              </a:solidFill>
            </a:endParaRPr>
          </a:p>
        </p:txBody>
      </p:sp>
      <p:sp>
        <p:nvSpPr>
          <p:cNvPr id="3" name="Slide Number Placeholder 2"/>
          <p:cNvSpPr>
            <a:spLocks noGrp="1"/>
          </p:cNvSpPr>
          <p:nvPr>
            <p:ph type="sldNum" sz="quarter" idx="12"/>
          </p:nvPr>
        </p:nvSpPr>
        <p:spPr/>
        <p:txBody>
          <a:bodyPr/>
          <a:lstStyle/>
          <a:p>
            <a:fld id="{2AA8D2E1-4AD5-4D68-B1C3-FA700734CFC9}" type="slidenum">
              <a:rPr lang="en-US" smtClean="0"/>
              <a:pPr/>
              <a:t>10</a:t>
            </a:fld>
            <a:endParaRPr lang="en-US" dirty="0"/>
          </a:p>
        </p:txBody>
      </p:sp>
      <p:sp>
        <p:nvSpPr>
          <p:cNvPr id="4" name="Content Placeholder 3"/>
          <p:cNvSpPr>
            <a:spLocks noGrp="1"/>
          </p:cNvSpPr>
          <p:nvPr>
            <p:ph sz="quarter" idx="1"/>
          </p:nvPr>
        </p:nvSpPr>
        <p:spPr>
          <a:xfrm>
            <a:off x="457200" y="1066800"/>
            <a:ext cx="7467600" cy="5173106"/>
          </a:xfrm>
        </p:spPr>
        <p:txBody>
          <a:bodyPr/>
          <a:lstStyle/>
          <a:p>
            <a:pPr algn="just"/>
            <a:r>
              <a:rPr lang="en-US" dirty="0" smtClean="0"/>
              <a:t>Steps to follow</a:t>
            </a:r>
            <a:endParaRPr lang="en-US" dirty="0"/>
          </a:p>
          <a:p>
            <a:pPr marL="708660" lvl="1" indent="-342900" algn="just">
              <a:buFont typeface="+mj-lt"/>
              <a:buAutoNum type="arabicPeriod"/>
            </a:pPr>
            <a:r>
              <a:rPr lang="en-US" dirty="0"/>
              <a:t>Was there a pay rate reduction of more than 25% </a:t>
            </a:r>
          </a:p>
          <a:p>
            <a:pPr marL="708660" lvl="1" indent="-342900" algn="just">
              <a:buFont typeface="+mj-lt"/>
              <a:buAutoNum type="arabicPeriod"/>
            </a:pPr>
            <a:r>
              <a:rPr lang="en-US" dirty="0"/>
              <a:t>Calculate to see if there was an FTE reduction </a:t>
            </a:r>
          </a:p>
          <a:p>
            <a:pPr marL="708660" lvl="1" indent="-342900" algn="just">
              <a:buFont typeface="+mj-lt"/>
              <a:buAutoNum type="arabicPeriod"/>
            </a:pPr>
            <a:r>
              <a:rPr lang="en-US" dirty="0" smtClean="0"/>
              <a:t>Generally select the alternative payroll </a:t>
            </a:r>
            <a:r>
              <a:rPr lang="en-US" dirty="0"/>
              <a:t>covered period (pay week beginning after PPP received</a:t>
            </a:r>
            <a:r>
              <a:rPr lang="en-US" dirty="0" smtClean="0"/>
              <a:t>).  Get a payroll report that reports gross wages for both the 8 week and 24 week alternate payroll covered periods. </a:t>
            </a:r>
          </a:p>
          <a:p>
            <a:pPr marL="708660" lvl="1" indent="-342900" algn="just">
              <a:buFont typeface="+mj-lt"/>
              <a:buAutoNum type="arabicPeriod"/>
            </a:pPr>
            <a:r>
              <a:rPr lang="en-US" dirty="0" smtClean="0"/>
              <a:t>Adjust payroll report for:</a:t>
            </a:r>
          </a:p>
          <a:p>
            <a:pPr marL="982980" lvl="2" indent="-342900" algn="just">
              <a:buFont typeface="+mj-lt"/>
              <a:buAutoNum type="arabicPeriod"/>
            </a:pPr>
            <a:r>
              <a:rPr lang="en-US" dirty="0" smtClean="0"/>
              <a:t>Reimbursed </a:t>
            </a:r>
            <a:r>
              <a:rPr lang="en-US" dirty="0"/>
              <a:t>wages under the Family Leave and other </a:t>
            </a:r>
            <a:r>
              <a:rPr lang="en-US" dirty="0" smtClean="0"/>
              <a:t>acts.</a:t>
            </a:r>
            <a:endParaRPr lang="en-US" dirty="0"/>
          </a:p>
          <a:p>
            <a:pPr marL="982980" lvl="2" indent="-342900" algn="just">
              <a:buFont typeface="+mj-lt"/>
              <a:buAutoNum type="arabicPeriod"/>
            </a:pPr>
            <a:r>
              <a:rPr lang="en-US" dirty="0"/>
              <a:t>Wages for employees in excess of $100k as </a:t>
            </a:r>
            <a:r>
              <a:rPr lang="en-US" dirty="0" smtClean="0"/>
              <a:t>prorated.</a:t>
            </a:r>
            <a:endParaRPr lang="en-US" dirty="0"/>
          </a:p>
          <a:p>
            <a:pPr marL="982980" lvl="2" indent="-342900" algn="just">
              <a:buFont typeface="+mj-lt"/>
              <a:buAutoNum type="arabicPeriod"/>
            </a:pPr>
            <a:r>
              <a:rPr lang="en-US" dirty="0"/>
              <a:t>Owners wages per their </a:t>
            </a:r>
            <a:r>
              <a:rPr lang="en-US" dirty="0" smtClean="0"/>
              <a:t>limitations.</a:t>
            </a:r>
            <a:endParaRPr lang="en-US" dirty="0"/>
          </a:p>
          <a:p>
            <a:pPr marL="708660" lvl="1" indent="-342900" algn="just">
              <a:buFont typeface="+mj-lt"/>
              <a:buAutoNum type="arabicPeriod"/>
            </a:pPr>
            <a:r>
              <a:rPr lang="en-US" dirty="0" smtClean="0"/>
              <a:t>Adjust totals for pay rate reduction.</a:t>
            </a:r>
          </a:p>
          <a:p>
            <a:pPr marL="708660" lvl="1" indent="-342900" algn="just">
              <a:buFont typeface="+mj-lt"/>
              <a:buAutoNum type="arabicPeriod"/>
            </a:pPr>
            <a:r>
              <a:rPr lang="en-US" dirty="0" smtClean="0"/>
              <a:t>Add in Other Payroll Costs (health ins, retirement, state taxes).</a:t>
            </a:r>
          </a:p>
          <a:p>
            <a:pPr marL="708660" lvl="1" indent="-342900" algn="just">
              <a:buFont typeface="+mj-lt"/>
              <a:buAutoNum type="arabicPeriod"/>
            </a:pPr>
            <a:r>
              <a:rPr lang="en-US" dirty="0" smtClean="0"/>
              <a:t>Add in Non Payroll Costs (mortgage interest, rent, utilities).</a:t>
            </a:r>
          </a:p>
          <a:p>
            <a:pPr marL="708660" lvl="1" indent="-342900" algn="just">
              <a:buFont typeface="+mj-lt"/>
              <a:buAutoNum type="arabicPeriod"/>
            </a:pPr>
            <a:r>
              <a:rPr lang="en-US" dirty="0" smtClean="0"/>
              <a:t>Reduce for pay rate reductions.</a:t>
            </a:r>
          </a:p>
          <a:p>
            <a:pPr marL="708660" lvl="1" indent="-342900" algn="just">
              <a:buFont typeface="+mj-lt"/>
              <a:buAutoNum type="arabicPeriod"/>
            </a:pPr>
            <a:r>
              <a:rPr lang="en-US" dirty="0" smtClean="0"/>
              <a:t>Reduce the total for FTE reductions. </a:t>
            </a:r>
          </a:p>
          <a:p>
            <a:pPr marL="708660" lvl="1" indent="-342900" algn="just">
              <a:buFont typeface="+mj-lt"/>
              <a:buAutoNum type="arabicPeriod"/>
            </a:pPr>
            <a:r>
              <a:rPr lang="en-US" dirty="0" smtClean="0"/>
              <a:t>Determine forgiveness.</a:t>
            </a:r>
          </a:p>
          <a:p>
            <a:pPr marL="708660" lvl="1" indent="-342900" algn="just">
              <a:buFont typeface="+mj-lt"/>
              <a:buAutoNum type="arabicPeriod"/>
            </a:pPr>
            <a:endParaRPr lang="en-US" dirty="0" smtClean="0"/>
          </a:p>
          <a:p>
            <a:pPr marL="708660" lvl="1" indent="-342900" algn="just">
              <a:buFont typeface="+mj-lt"/>
              <a:buAutoNum type="arabicPeriod"/>
            </a:pPr>
            <a:endParaRPr lang="en-US" dirty="0" smtClean="0"/>
          </a:p>
          <a:p>
            <a:pPr marL="708660" lvl="1" indent="-342900" algn="just">
              <a:buFont typeface="+mj-lt"/>
              <a:buAutoNum type="arabicPeriod"/>
            </a:pPr>
            <a:endParaRPr lang="en-US" dirty="0" smtClean="0"/>
          </a:p>
          <a:p>
            <a:pPr marL="708660" lvl="1" indent="-342900" algn="just">
              <a:buFont typeface="+mj-lt"/>
              <a:buAutoNum type="arabicPeriod"/>
            </a:pPr>
            <a:endParaRPr lang="en-US" dirty="0"/>
          </a:p>
          <a:p>
            <a:endParaRPr lang="en-US" dirty="0"/>
          </a:p>
        </p:txBody>
      </p:sp>
    </p:spTree>
    <p:extLst>
      <p:ext uri="{BB962C8B-B14F-4D97-AF65-F5344CB8AC3E}">
        <p14:creationId xmlns:p14="http://schemas.microsoft.com/office/powerpoint/2010/main" val="536749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dirty="0" smtClean="0">
                <a:solidFill>
                  <a:srgbClr val="0F501E"/>
                </a:solidFill>
              </a:rPr>
              <a:t>Process 					2/2</a:t>
            </a:r>
            <a:endParaRPr lang="en-US" dirty="0">
              <a:solidFill>
                <a:srgbClr val="0F501E"/>
              </a:solidFill>
            </a:endParaRPr>
          </a:p>
        </p:txBody>
      </p:sp>
      <p:sp>
        <p:nvSpPr>
          <p:cNvPr id="3" name="Slide Number Placeholder 2"/>
          <p:cNvSpPr>
            <a:spLocks noGrp="1"/>
          </p:cNvSpPr>
          <p:nvPr>
            <p:ph type="sldNum" sz="quarter" idx="12"/>
          </p:nvPr>
        </p:nvSpPr>
        <p:spPr/>
        <p:txBody>
          <a:bodyPr/>
          <a:lstStyle/>
          <a:p>
            <a:fld id="{2AA8D2E1-4AD5-4D68-B1C3-FA700734CFC9}" type="slidenum">
              <a:rPr lang="en-US" smtClean="0"/>
              <a:pPr/>
              <a:t>11</a:t>
            </a:fld>
            <a:endParaRPr lang="en-US" dirty="0"/>
          </a:p>
        </p:txBody>
      </p:sp>
      <p:sp>
        <p:nvSpPr>
          <p:cNvPr id="4" name="Content Placeholder 3"/>
          <p:cNvSpPr>
            <a:spLocks noGrp="1"/>
          </p:cNvSpPr>
          <p:nvPr>
            <p:ph sz="quarter" idx="1"/>
          </p:nvPr>
        </p:nvSpPr>
        <p:spPr>
          <a:xfrm>
            <a:off x="457200" y="1066800"/>
            <a:ext cx="7467600" cy="5173106"/>
          </a:xfrm>
        </p:spPr>
        <p:txBody>
          <a:bodyPr>
            <a:normAutofit lnSpcReduction="10000"/>
          </a:bodyPr>
          <a:lstStyle/>
          <a:p>
            <a:pPr algn="just"/>
            <a:r>
              <a:rPr lang="en-US" dirty="0" smtClean="0"/>
              <a:t>Was there a Pay Rate reduction</a:t>
            </a:r>
          </a:p>
          <a:p>
            <a:pPr lvl="1" algn="just"/>
            <a:r>
              <a:rPr lang="en-US" dirty="0" smtClean="0"/>
              <a:t>Will only apply if the pay rate to employees who make less than 100k have their pay rate reduced by more than 25% over the pay rate from January 1, 2020 to March 31, 2020.  </a:t>
            </a:r>
          </a:p>
          <a:p>
            <a:pPr lvl="1" algn="just"/>
            <a:r>
              <a:rPr lang="en-US" dirty="0" smtClean="0"/>
              <a:t>Only the amount in excess of the 25% reduction applies.</a:t>
            </a:r>
          </a:p>
          <a:p>
            <a:pPr lvl="1" algn="just"/>
            <a:r>
              <a:rPr lang="en-US" dirty="0" smtClean="0"/>
              <a:t>There is a safe harbor period to restore the pay rate.</a:t>
            </a:r>
          </a:p>
          <a:p>
            <a:pPr lvl="1" algn="just"/>
            <a:endParaRPr lang="en-US" dirty="0"/>
          </a:p>
          <a:p>
            <a:r>
              <a:rPr lang="en-US" dirty="0" smtClean="0"/>
              <a:t>Was there an FTE reduction</a:t>
            </a:r>
          </a:p>
          <a:p>
            <a:pPr lvl="1"/>
            <a:r>
              <a:rPr lang="en-US" dirty="0" smtClean="0"/>
              <a:t>FTE’s </a:t>
            </a:r>
            <a:r>
              <a:rPr lang="en-US" dirty="0"/>
              <a:t>during the covered period </a:t>
            </a:r>
            <a:r>
              <a:rPr lang="en-US" dirty="0" smtClean="0"/>
              <a:t>are compared to </a:t>
            </a:r>
            <a:r>
              <a:rPr lang="en-US" dirty="0"/>
              <a:t>the FTE’s during</a:t>
            </a:r>
          </a:p>
          <a:p>
            <a:pPr lvl="2"/>
            <a:r>
              <a:rPr lang="en-US" dirty="0"/>
              <a:t>2/15/19 to 6/30/19   </a:t>
            </a:r>
            <a:r>
              <a:rPr lang="en-US" dirty="0" smtClean="0">
                <a:solidFill>
                  <a:srgbClr val="FF0000"/>
                </a:solidFill>
              </a:rPr>
              <a:t>OR  </a:t>
            </a:r>
            <a:r>
              <a:rPr lang="en-US" dirty="0" smtClean="0"/>
              <a:t>1/1/20 </a:t>
            </a:r>
            <a:r>
              <a:rPr lang="en-US" dirty="0"/>
              <a:t>to </a:t>
            </a:r>
            <a:r>
              <a:rPr lang="en-US" dirty="0" smtClean="0"/>
              <a:t>2/29/20  (borrower’s choice)</a:t>
            </a:r>
          </a:p>
          <a:p>
            <a:pPr marL="742950" lvl="1" indent="-285750"/>
            <a:r>
              <a:rPr lang="en-US" dirty="0" smtClean="0"/>
              <a:t>During the covered period FTE’s are not reduced for employees if:</a:t>
            </a:r>
          </a:p>
          <a:p>
            <a:pPr lvl="2"/>
            <a:r>
              <a:rPr lang="en-US" dirty="0"/>
              <a:t>Written offer to rehire was rejected and </a:t>
            </a:r>
            <a:r>
              <a:rPr lang="en-US" dirty="0" smtClean="0"/>
              <a:t>state unemployment </a:t>
            </a:r>
            <a:r>
              <a:rPr lang="en-US" dirty="0"/>
              <a:t>notified within 30 days</a:t>
            </a:r>
          </a:p>
          <a:p>
            <a:pPr lvl="2"/>
            <a:r>
              <a:rPr lang="en-US" dirty="0"/>
              <a:t>Any employee during the period  (unless employee replaced) </a:t>
            </a:r>
          </a:p>
          <a:p>
            <a:pPr lvl="3"/>
            <a:r>
              <a:rPr lang="en-US" dirty="0"/>
              <a:t>Fired for cause</a:t>
            </a:r>
          </a:p>
          <a:p>
            <a:pPr lvl="3"/>
            <a:r>
              <a:rPr lang="en-US" dirty="0"/>
              <a:t>Voluntarily resigned</a:t>
            </a:r>
          </a:p>
          <a:p>
            <a:pPr lvl="3"/>
            <a:r>
              <a:rPr lang="en-US" dirty="0"/>
              <a:t>Voluntarily requested and received a reduction in hours</a:t>
            </a:r>
          </a:p>
          <a:p>
            <a:pPr lvl="2"/>
            <a:r>
              <a:rPr lang="en-US" dirty="0"/>
              <a:t>Could not find qualified employees</a:t>
            </a:r>
          </a:p>
          <a:p>
            <a:pPr lvl="2"/>
            <a:r>
              <a:rPr lang="en-US" dirty="0"/>
              <a:t>Unable to restore business due to COVID-19 restrictions</a:t>
            </a:r>
          </a:p>
          <a:p>
            <a:pPr lvl="1"/>
            <a:endParaRPr lang="en-US" dirty="0"/>
          </a:p>
          <a:p>
            <a:pPr lvl="1"/>
            <a:endParaRPr lang="en-US" dirty="0" smtClean="0"/>
          </a:p>
          <a:p>
            <a:pPr lvl="2"/>
            <a:endParaRPr lang="en-US" dirty="0"/>
          </a:p>
        </p:txBody>
      </p:sp>
    </p:spTree>
    <p:extLst>
      <p:ext uri="{BB962C8B-B14F-4D97-AF65-F5344CB8AC3E}">
        <p14:creationId xmlns:p14="http://schemas.microsoft.com/office/powerpoint/2010/main" val="1975971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dirty="0" smtClean="0">
                <a:solidFill>
                  <a:srgbClr val="0F501E"/>
                </a:solidFill>
              </a:rPr>
              <a:t>Example:  Schedule </a:t>
            </a:r>
            <a:r>
              <a:rPr lang="en-US" dirty="0">
                <a:solidFill>
                  <a:srgbClr val="0F501E"/>
                </a:solidFill>
              </a:rPr>
              <a:t>A</a:t>
            </a:r>
            <a:r>
              <a:rPr lang="en-US" dirty="0" smtClean="0">
                <a:solidFill>
                  <a:srgbClr val="0F501E"/>
                </a:solidFill>
              </a:rPr>
              <a:t> Worksheet</a:t>
            </a:r>
            <a:endParaRPr lang="en-US" dirty="0">
              <a:solidFill>
                <a:srgbClr val="0F501E"/>
              </a:solidFill>
            </a:endParaRPr>
          </a:p>
        </p:txBody>
      </p:sp>
      <p:sp>
        <p:nvSpPr>
          <p:cNvPr id="3" name="Slide Number Placeholder 2"/>
          <p:cNvSpPr>
            <a:spLocks noGrp="1"/>
          </p:cNvSpPr>
          <p:nvPr>
            <p:ph type="sldNum" sz="quarter" idx="12"/>
          </p:nvPr>
        </p:nvSpPr>
        <p:spPr/>
        <p:txBody>
          <a:bodyPr/>
          <a:lstStyle/>
          <a:p>
            <a:fld id="{2AA8D2E1-4AD5-4D68-B1C3-FA700734CFC9}" type="slidenum">
              <a:rPr lang="en-US" smtClean="0"/>
              <a:pPr/>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43973117"/>
              </p:ext>
            </p:extLst>
          </p:nvPr>
        </p:nvGraphicFramePr>
        <p:xfrm>
          <a:off x="533400" y="886120"/>
          <a:ext cx="7696200" cy="5127625"/>
        </p:xfrm>
        <a:graphic>
          <a:graphicData uri="http://schemas.openxmlformats.org/presentationml/2006/ole">
            <mc:AlternateContent xmlns:mc="http://schemas.openxmlformats.org/markup-compatibility/2006">
              <mc:Choice xmlns:v="urn:schemas-microsoft-com:vml" Requires="v">
                <p:oleObj spid="_x0000_s4248" name="Worksheet" r:id="rId3" imgW="5912978" imgH="5128363" progId="Excel.Sheet.12">
                  <p:link updateAutomatic="1"/>
                </p:oleObj>
              </mc:Choice>
              <mc:Fallback>
                <p:oleObj name="Worksheet" r:id="rId3" imgW="5912978" imgH="5128363" progId="Excel.Sheet.12">
                  <p:link updateAutomatic="1"/>
                  <p:pic>
                    <p:nvPicPr>
                      <p:cNvPr id="0" name=""/>
                      <p:cNvPicPr/>
                      <p:nvPr/>
                    </p:nvPicPr>
                    <p:blipFill>
                      <a:blip r:embed="rId4"/>
                      <a:stretch>
                        <a:fillRect/>
                      </a:stretch>
                    </p:blipFill>
                    <p:spPr>
                      <a:xfrm>
                        <a:off x="533400" y="886120"/>
                        <a:ext cx="7696200" cy="5127625"/>
                      </a:xfrm>
                      <a:prstGeom prst="rect">
                        <a:avLst/>
                      </a:prstGeom>
                    </p:spPr>
                  </p:pic>
                </p:oleObj>
              </mc:Fallback>
            </mc:AlternateContent>
          </a:graphicData>
        </a:graphic>
      </p:graphicFrame>
    </p:spTree>
    <p:extLst>
      <p:ext uri="{BB962C8B-B14F-4D97-AF65-F5344CB8AC3E}">
        <p14:creationId xmlns:p14="http://schemas.microsoft.com/office/powerpoint/2010/main" val="287146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742" y="381000"/>
            <a:ext cx="7924800" cy="563562"/>
          </a:xfrm>
        </p:spPr>
        <p:txBody>
          <a:bodyPr>
            <a:noAutofit/>
          </a:bodyPr>
          <a:lstStyle/>
          <a:p>
            <a:r>
              <a:rPr lang="en-US" dirty="0" smtClean="0">
                <a:solidFill>
                  <a:srgbClr val="0F501E"/>
                </a:solidFill>
              </a:rPr>
              <a:t>Which Forgiveness </a:t>
            </a:r>
            <a:r>
              <a:rPr lang="en-US" dirty="0">
                <a:solidFill>
                  <a:srgbClr val="0F501E"/>
                </a:solidFill>
              </a:rPr>
              <a:t>F</a:t>
            </a:r>
            <a:r>
              <a:rPr lang="en-US" dirty="0" smtClean="0">
                <a:solidFill>
                  <a:srgbClr val="0F501E"/>
                </a:solidFill>
              </a:rPr>
              <a:t>orm Do I </a:t>
            </a:r>
            <a:r>
              <a:rPr lang="en-US" dirty="0">
                <a:solidFill>
                  <a:srgbClr val="0F501E"/>
                </a:solidFill>
              </a:rPr>
              <a:t>U</a:t>
            </a:r>
            <a:r>
              <a:rPr lang="en-US" dirty="0" smtClean="0">
                <a:solidFill>
                  <a:srgbClr val="0F501E"/>
                </a:solidFill>
              </a:rPr>
              <a:t>se?</a:t>
            </a:r>
            <a:endParaRPr lang="en-US" dirty="0">
              <a:solidFill>
                <a:srgbClr val="0F501E"/>
              </a:solidFill>
            </a:endParaRPr>
          </a:p>
        </p:txBody>
      </p:sp>
      <p:sp>
        <p:nvSpPr>
          <p:cNvPr id="3" name="Slide Number Placeholder 2"/>
          <p:cNvSpPr>
            <a:spLocks noGrp="1"/>
          </p:cNvSpPr>
          <p:nvPr>
            <p:ph type="sldNum" sz="quarter" idx="12"/>
          </p:nvPr>
        </p:nvSpPr>
        <p:spPr/>
        <p:txBody>
          <a:bodyPr/>
          <a:lstStyle/>
          <a:p>
            <a:fld id="{2AA8D2E1-4AD5-4D68-B1C3-FA700734CFC9}" type="slidenum">
              <a:rPr lang="en-US" smtClean="0"/>
              <a:pPr/>
              <a:t>13</a:t>
            </a:fld>
            <a:endParaRPr lang="en-US" dirty="0"/>
          </a:p>
        </p:txBody>
      </p:sp>
      <p:sp>
        <p:nvSpPr>
          <p:cNvPr id="4" name="Content Placeholder 3"/>
          <p:cNvSpPr>
            <a:spLocks noGrp="1"/>
          </p:cNvSpPr>
          <p:nvPr>
            <p:ph sz="quarter" idx="1"/>
          </p:nvPr>
        </p:nvSpPr>
        <p:spPr>
          <a:xfrm>
            <a:off x="457200" y="1066800"/>
            <a:ext cx="7467600" cy="5173106"/>
          </a:xfrm>
        </p:spPr>
        <p:txBody>
          <a:bodyPr>
            <a:normAutofit fontScale="92500" lnSpcReduction="10000"/>
          </a:bodyPr>
          <a:lstStyle/>
          <a:p>
            <a:r>
              <a:rPr lang="en-US" sz="1900" dirty="0" smtClean="0"/>
              <a:t>3508S</a:t>
            </a:r>
          </a:p>
          <a:p>
            <a:pPr lvl="1"/>
            <a:r>
              <a:rPr lang="en-US" sz="1700" dirty="0" smtClean="0"/>
              <a:t>If loans received are $50,000 or less.</a:t>
            </a:r>
          </a:p>
          <a:p>
            <a:pPr lvl="2"/>
            <a:r>
              <a:rPr lang="en-US" sz="1700" dirty="0" smtClean="0"/>
              <a:t>Includes all affiliated borrowers.</a:t>
            </a:r>
          </a:p>
          <a:p>
            <a:pPr lvl="2"/>
            <a:r>
              <a:rPr lang="en-US" sz="1700" dirty="0" smtClean="0"/>
              <a:t>Sole proprietors without employees should use this form.</a:t>
            </a:r>
          </a:p>
          <a:p>
            <a:pPr lvl="2"/>
            <a:endParaRPr lang="en-US" sz="800" dirty="0"/>
          </a:p>
          <a:p>
            <a:r>
              <a:rPr lang="en-US" sz="1900" dirty="0" smtClean="0"/>
              <a:t>3508EZ</a:t>
            </a:r>
            <a:endParaRPr lang="en-US" dirty="0" smtClean="0"/>
          </a:p>
          <a:p>
            <a:pPr lvl="1"/>
            <a:r>
              <a:rPr lang="en-US" sz="1700" dirty="0" smtClean="0"/>
              <a:t>The instructions include 3 different criteria. If any of the 3 apply you can use this form. </a:t>
            </a:r>
          </a:p>
          <a:p>
            <a:pPr lvl="2"/>
            <a:r>
              <a:rPr lang="en-US" sz="1700" dirty="0" smtClean="0"/>
              <a:t>First criteria - now irrelevant due to form 3508S.</a:t>
            </a:r>
          </a:p>
          <a:p>
            <a:pPr lvl="2"/>
            <a:r>
              <a:rPr lang="en-US" sz="1700" dirty="0" smtClean="0"/>
              <a:t>Second criteria - no pay rate and no FTE reductions.</a:t>
            </a:r>
          </a:p>
          <a:p>
            <a:pPr lvl="2"/>
            <a:r>
              <a:rPr lang="en-US" sz="1700" dirty="0" smtClean="0"/>
              <a:t>Third criteria - no pay rate reduction and business could not operate at the same level of business activity due to COVID compliance.</a:t>
            </a:r>
          </a:p>
          <a:p>
            <a:pPr lvl="1"/>
            <a:endParaRPr lang="en-US" sz="800" dirty="0"/>
          </a:p>
          <a:p>
            <a:r>
              <a:rPr lang="en-US" sz="1900" dirty="0" smtClean="0"/>
              <a:t>3508</a:t>
            </a:r>
            <a:endParaRPr lang="en-US" dirty="0" smtClean="0"/>
          </a:p>
          <a:p>
            <a:pPr lvl="1"/>
            <a:r>
              <a:rPr lang="en-US" sz="1700" dirty="0" smtClean="0"/>
              <a:t>The most complex of the forms. </a:t>
            </a:r>
          </a:p>
          <a:p>
            <a:endParaRPr lang="en-US" sz="800" dirty="0"/>
          </a:p>
          <a:p>
            <a:r>
              <a:rPr lang="en-US" sz="1900" dirty="0" smtClean="0"/>
              <a:t>This application can be filed up to ten months after the end of the covered period. </a:t>
            </a:r>
            <a:endParaRPr lang="en-US" sz="1900" dirty="0"/>
          </a:p>
          <a:p>
            <a:pPr marL="731520" lvl="2" indent="0">
              <a:buNone/>
            </a:pPr>
            <a:endParaRPr lang="en-US" dirty="0"/>
          </a:p>
          <a:p>
            <a:pPr lvl="1"/>
            <a:endParaRPr lang="en-US" dirty="0" smtClean="0"/>
          </a:p>
          <a:p>
            <a:pPr lvl="2"/>
            <a:endParaRPr lang="en-US" dirty="0"/>
          </a:p>
        </p:txBody>
      </p:sp>
    </p:spTree>
    <p:extLst>
      <p:ext uri="{BB962C8B-B14F-4D97-AF65-F5344CB8AC3E}">
        <p14:creationId xmlns:p14="http://schemas.microsoft.com/office/powerpoint/2010/main" val="1118684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304800"/>
            <a:ext cx="8458200" cy="868362"/>
          </a:xfrm>
        </p:spPr>
        <p:txBody>
          <a:bodyPr>
            <a:noAutofit/>
          </a:bodyPr>
          <a:lstStyle/>
          <a:p>
            <a:r>
              <a:rPr lang="en-US" dirty="0">
                <a:solidFill>
                  <a:srgbClr val="0F501E"/>
                </a:solidFill>
              </a:rPr>
              <a:t>Comprehensive</a:t>
            </a:r>
            <a:r>
              <a:rPr lang="en-US" dirty="0" smtClean="0"/>
              <a:t> </a:t>
            </a:r>
            <a:r>
              <a:rPr lang="en-US" dirty="0">
                <a:solidFill>
                  <a:srgbClr val="0F501E"/>
                </a:solidFill>
              </a:rPr>
              <a:t>Forgiveness</a:t>
            </a:r>
            <a:r>
              <a:rPr lang="en-US" dirty="0" smtClean="0"/>
              <a:t> </a:t>
            </a:r>
            <a:r>
              <a:rPr lang="en-US" dirty="0">
                <a:solidFill>
                  <a:srgbClr val="0F501E"/>
                </a:solidFill>
              </a:rPr>
              <a:t>Example</a:t>
            </a:r>
          </a:p>
        </p:txBody>
      </p:sp>
      <p:sp>
        <p:nvSpPr>
          <p:cNvPr id="3" name="Slide Number Placeholder 2"/>
          <p:cNvSpPr>
            <a:spLocks noGrp="1"/>
          </p:cNvSpPr>
          <p:nvPr>
            <p:ph type="sldNum" sz="quarter" idx="4294967295"/>
          </p:nvPr>
        </p:nvSpPr>
        <p:spPr>
          <a:xfrm>
            <a:off x="8534400" y="6264275"/>
            <a:ext cx="609600" cy="520700"/>
          </a:xfrm>
        </p:spPr>
        <p:txBody>
          <a:bodyPr/>
          <a:lstStyle/>
          <a:p>
            <a:fld id="{2AA8D2E1-4AD5-4D68-B1C3-FA700734CFC9}" type="slidenum">
              <a:rPr lang="en-US" smtClean="0"/>
              <a:pPr/>
              <a:t>14</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638028590"/>
              </p:ext>
            </p:extLst>
          </p:nvPr>
        </p:nvGraphicFramePr>
        <p:xfrm>
          <a:off x="685800" y="1371600"/>
          <a:ext cx="6705600" cy="4648200"/>
        </p:xfrm>
        <a:graphic>
          <a:graphicData uri="http://schemas.openxmlformats.org/presentationml/2006/ole">
            <mc:AlternateContent xmlns:mc="http://schemas.openxmlformats.org/markup-compatibility/2006">
              <mc:Choice xmlns:v="urn:schemas-microsoft-com:vml" Requires="v">
                <p:oleObj spid="_x0000_s5258" name="Worksheet" r:id="rId3" imgW="4427397" imgH="2933661" progId="Excel.Sheet.12">
                  <p:link updateAutomatic="1"/>
                </p:oleObj>
              </mc:Choice>
              <mc:Fallback>
                <p:oleObj name="Worksheet" r:id="rId3" imgW="4427397" imgH="2933661" progId="Excel.Sheet.12">
                  <p:link updateAutomatic="1"/>
                  <p:pic>
                    <p:nvPicPr>
                      <p:cNvPr id="0" name=""/>
                      <p:cNvPicPr/>
                      <p:nvPr/>
                    </p:nvPicPr>
                    <p:blipFill>
                      <a:blip r:embed="rId4"/>
                      <a:stretch>
                        <a:fillRect/>
                      </a:stretch>
                    </p:blipFill>
                    <p:spPr>
                      <a:xfrm>
                        <a:off x="685800" y="1371600"/>
                        <a:ext cx="6705600" cy="4648200"/>
                      </a:xfrm>
                      <a:prstGeom prst="rect">
                        <a:avLst/>
                      </a:prstGeom>
                    </p:spPr>
                  </p:pic>
                </p:oleObj>
              </mc:Fallback>
            </mc:AlternateContent>
          </a:graphicData>
        </a:graphic>
      </p:graphicFrame>
    </p:spTree>
    <p:extLst>
      <p:ext uri="{BB962C8B-B14F-4D97-AF65-F5344CB8AC3E}">
        <p14:creationId xmlns:p14="http://schemas.microsoft.com/office/powerpoint/2010/main" val="3779709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62000"/>
          </a:xfrm>
        </p:spPr>
        <p:txBody>
          <a:bodyPr>
            <a:normAutofit/>
          </a:bodyPr>
          <a:lstStyle/>
          <a:p>
            <a:r>
              <a:rPr lang="en-US" dirty="0">
                <a:solidFill>
                  <a:srgbClr val="0F501E"/>
                </a:solidFill>
              </a:rPr>
              <a:t>Forgivable</a:t>
            </a:r>
            <a:r>
              <a:rPr lang="en-US" sz="3600" dirty="0" smtClean="0">
                <a:solidFill>
                  <a:srgbClr val="0F501E"/>
                </a:solidFill>
              </a:rPr>
              <a:t> </a:t>
            </a:r>
            <a:r>
              <a:rPr lang="en-US" dirty="0">
                <a:solidFill>
                  <a:srgbClr val="0F501E"/>
                </a:solidFill>
              </a:rPr>
              <a:t>Nonpayroll</a:t>
            </a:r>
            <a:r>
              <a:rPr lang="en-US" sz="3600" dirty="0" smtClean="0">
                <a:solidFill>
                  <a:srgbClr val="0F501E"/>
                </a:solidFill>
              </a:rPr>
              <a:t> </a:t>
            </a:r>
            <a:r>
              <a:rPr lang="en-US" dirty="0">
                <a:solidFill>
                  <a:srgbClr val="0F501E"/>
                </a:solidFill>
              </a:rPr>
              <a:t>Costs</a:t>
            </a:r>
          </a:p>
        </p:txBody>
      </p:sp>
      <p:sp>
        <p:nvSpPr>
          <p:cNvPr id="3" name="Content Placeholder 2"/>
          <p:cNvSpPr>
            <a:spLocks noGrp="1"/>
          </p:cNvSpPr>
          <p:nvPr>
            <p:ph sz="quarter" idx="1"/>
          </p:nvPr>
        </p:nvSpPr>
        <p:spPr>
          <a:xfrm>
            <a:off x="457200" y="1371599"/>
            <a:ext cx="7467600" cy="4863465"/>
          </a:xfrm>
        </p:spPr>
        <p:txBody>
          <a:bodyPr>
            <a:noAutofit/>
          </a:bodyPr>
          <a:lstStyle/>
          <a:p>
            <a:pPr algn="just"/>
            <a:r>
              <a:rPr lang="en-US" dirty="0"/>
              <a:t>Obligations that originated prior to </a:t>
            </a:r>
            <a:r>
              <a:rPr lang="en-US" dirty="0">
                <a:solidFill>
                  <a:srgbClr val="0F501E"/>
                </a:solidFill>
              </a:rPr>
              <a:t>February 15, </a:t>
            </a:r>
            <a:r>
              <a:rPr lang="en-US" dirty="0" smtClean="0">
                <a:solidFill>
                  <a:srgbClr val="0F501E"/>
                </a:solidFill>
              </a:rPr>
              <a:t>2020  </a:t>
            </a:r>
          </a:p>
          <a:p>
            <a:pPr marL="731520" lvl="2" indent="0" algn="just">
              <a:buNone/>
            </a:pPr>
            <a:r>
              <a:rPr lang="en-US" sz="1800" dirty="0" smtClean="0"/>
              <a:t>(lease and loan renewals after 2/15/20 qualify)</a:t>
            </a:r>
          </a:p>
          <a:p>
            <a:pPr algn="just"/>
            <a:endParaRPr lang="en-US" sz="1000" dirty="0" smtClean="0">
              <a:solidFill>
                <a:srgbClr val="FF0000"/>
              </a:solidFill>
            </a:endParaRPr>
          </a:p>
          <a:p>
            <a:pPr lvl="1" algn="just"/>
            <a:r>
              <a:rPr lang="en-US" dirty="0" smtClean="0"/>
              <a:t>MORTGAGE </a:t>
            </a:r>
            <a:r>
              <a:rPr lang="en-US" dirty="0"/>
              <a:t>INTEREST</a:t>
            </a:r>
          </a:p>
          <a:p>
            <a:pPr lvl="2" algn="just"/>
            <a:r>
              <a:rPr lang="en-US" dirty="0"/>
              <a:t>Interest on any loan </a:t>
            </a:r>
            <a:r>
              <a:rPr lang="en-US" b="1" i="1" dirty="0"/>
              <a:t>secured</a:t>
            </a:r>
            <a:r>
              <a:rPr lang="en-US" dirty="0"/>
              <a:t> by real or personal </a:t>
            </a:r>
            <a:r>
              <a:rPr lang="en-US" dirty="0" smtClean="0"/>
              <a:t>property.  </a:t>
            </a:r>
            <a:endParaRPr lang="en-US" dirty="0"/>
          </a:p>
          <a:p>
            <a:pPr lvl="2" algn="just"/>
            <a:r>
              <a:rPr lang="en-US" dirty="0"/>
              <a:t>Principal payments are </a:t>
            </a:r>
            <a:r>
              <a:rPr lang="en-US" b="1" i="1" dirty="0"/>
              <a:t>not</a:t>
            </a:r>
            <a:r>
              <a:rPr lang="en-US" dirty="0"/>
              <a:t> allowable </a:t>
            </a:r>
            <a:r>
              <a:rPr lang="en-US" dirty="0" smtClean="0"/>
              <a:t>costs.</a:t>
            </a:r>
          </a:p>
          <a:p>
            <a:pPr lvl="2" algn="just"/>
            <a:endParaRPr lang="en-US" sz="1050" dirty="0"/>
          </a:p>
          <a:p>
            <a:pPr lvl="1" algn="just"/>
            <a:r>
              <a:rPr lang="en-US" dirty="0"/>
              <a:t>RENT</a:t>
            </a:r>
          </a:p>
          <a:p>
            <a:pPr lvl="2" algn="just"/>
            <a:r>
              <a:rPr lang="en-US" dirty="0"/>
              <a:t>Both real and personal property rents </a:t>
            </a:r>
            <a:r>
              <a:rPr lang="en-US" dirty="0" smtClean="0"/>
              <a:t>qualify. </a:t>
            </a:r>
            <a:endParaRPr lang="en-US" dirty="0"/>
          </a:p>
          <a:p>
            <a:pPr lvl="2" algn="just"/>
            <a:r>
              <a:rPr lang="en-US" dirty="0"/>
              <a:t>Leases with related </a:t>
            </a:r>
            <a:r>
              <a:rPr lang="en-US" dirty="0" smtClean="0"/>
              <a:t>parties (any ownership)</a:t>
            </a:r>
            <a:r>
              <a:rPr lang="en-US" dirty="0" smtClean="0">
                <a:solidFill>
                  <a:srgbClr val="FF0000"/>
                </a:solidFill>
              </a:rPr>
              <a:t> Only to the extent of related party’s mortgage interest. </a:t>
            </a:r>
          </a:p>
          <a:p>
            <a:pPr lvl="2" algn="just"/>
            <a:endParaRPr lang="en-US" sz="1000" dirty="0" smtClean="0"/>
          </a:p>
          <a:p>
            <a:pPr lvl="1" algn="just"/>
            <a:r>
              <a:rPr lang="en-US" dirty="0"/>
              <a:t>UTILITIES</a:t>
            </a:r>
          </a:p>
          <a:p>
            <a:pPr lvl="2" algn="just"/>
            <a:r>
              <a:rPr lang="en-US" dirty="0" smtClean="0"/>
              <a:t>Electricity, Gas, Water, Telephone, Internet.</a:t>
            </a:r>
          </a:p>
          <a:p>
            <a:pPr lvl="2" algn="just"/>
            <a:r>
              <a:rPr lang="en-US" dirty="0" smtClean="0"/>
              <a:t>“transportation” is the fees assessed by state and local governments for distributing the utility.</a:t>
            </a:r>
          </a:p>
          <a:p>
            <a:pPr marL="731520" lvl="2" indent="0" algn="just">
              <a:buNone/>
            </a:pPr>
            <a:endParaRPr lang="en-US" dirty="0"/>
          </a:p>
          <a:p>
            <a:endParaRPr lang="en-US" sz="1600" dirty="0"/>
          </a:p>
        </p:txBody>
      </p:sp>
      <p:sp>
        <p:nvSpPr>
          <p:cNvPr id="4" name="Slide Number Placeholder 3"/>
          <p:cNvSpPr>
            <a:spLocks noGrp="1"/>
          </p:cNvSpPr>
          <p:nvPr>
            <p:ph type="sldNum" sz="quarter" idx="15"/>
          </p:nvPr>
        </p:nvSpPr>
        <p:spPr/>
        <p:txBody>
          <a:bodyPr/>
          <a:lstStyle/>
          <a:p>
            <a:fld id="{480F8B2E-E437-4995-8413-526660D40DA0}" type="slidenum">
              <a:rPr lang="en-US" smtClean="0"/>
              <a:pPr/>
              <a:t>15</a:t>
            </a:fld>
            <a:endParaRPr lang="en-US" dirty="0"/>
          </a:p>
        </p:txBody>
      </p:sp>
    </p:spTree>
    <p:extLst>
      <p:ext uri="{BB962C8B-B14F-4D97-AF65-F5344CB8AC3E}">
        <p14:creationId xmlns:p14="http://schemas.microsoft.com/office/powerpoint/2010/main" val="2611949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a:solidFill>
                  <a:srgbClr val="0F501E"/>
                </a:solidFill>
              </a:rPr>
              <a:t>Forgivable</a:t>
            </a:r>
            <a:r>
              <a:rPr lang="en-US" dirty="0" smtClean="0">
                <a:solidFill>
                  <a:schemeClr val="accent1">
                    <a:lumMod val="75000"/>
                  </a:schemeClr>
                </a:solidFill>
              </a:rPr>
              <a:t> </a:t>
            </a:r>
            <a:r>
              <a:rPr lang="en-US" dirty="0">
                <a:solidFill>
                  <a:srgbClr val="0F501E"/>
                </a:solidFill>
              </a:rPr>
              <a:t>Payroll</a:t>
            </a:r>
            <a:r>
              <a:rPr lang="en-US" dirty="0" smtClean="0">
                <a:solidFill>
                  <a:schemeClr val="accent1">
                    <a:lumMod val="75000"/>
                  </a:schemeClr>
                </a:solidFill>
              </a:rPr>
              <a:t> </a:t>
            </a:r>
            <a:r>
              <a:rPr lang="en-US" dirty="0">
                <a:solidFill>
                  <a:srgbClr val="0F501E"/>
                </a:solidFill>
              </a:rPr>
              <a:t>Costs</a:t>
            </a:r>
            <a:r>
              <a:rPr lang="en-US" dirty="0" smtClean="0">
                <a:solidFill>
                  <a:schemeClr val="accent1">
                    <a:lumMod val="75000"/>
                  </a:schemeClr>
                </a:solidFill>
              </a:rPr>
              <a:t>        </a:t>
            </a:r>
            <a:r>
              <a:rPr lang="en-US" dirty="0">
                <a:solidFill>
                  <a:srgbClr val="0F501E"/>
                </a:solidFill>
              </a:rPr>
              <a:t>1/2</a:t>
            </a:r>
          </a:p>
        </p:txBody>
      </p:sp>
      <p:sp>
        <p:nvSpPr>
          <p:cNvPr id="3" name="Content Placeholder 2"/>
          <p:cNvSpPr>
            <a:spLocks noGrp="1"/>
          </p:cNvSpPr>
          <p:nvPr>
            <p:ph sz="quarter" idx="1"/>
          </p:nvPr>
        </p:nvSpPr>
        <p:spPr>
          <a:xfrm>
            <a:off x="457200" y="1219200"/>
            <a:ext cx="7467600" cy="5254752"/>
          </a:xfrm>
        </p:spPr>
        <p:txBody>
          <a:bodyPr>
            <a:normAutofit/>
          </a:bodyPr>
          <a:lstStyle/>
          <a:p>
            <a:pPr algn="just"/>
            <a:r>
              <a:rPr lang="en-US" dirty="0"/>
              <a:t>GROSS </a:t>
            </a:r>
            <a:r>
              <a:rPr lang="en-US" dirty="0" smtClean="0"/>
              <a:t>WAGES (not independent contractors)</a:t>
            </a:r>
            <a:endParaRPr lang="en-US" dirty="0"/>
          </a:p>
          <a:p>
            <a:pPr lvl="1" algn="just"/>
            <a:r>
              <a:rPr lang="en-US" dirty="0"/>
              <a:t>All reportable compensation </a:t>
            </a:r>
            <a:r>
              <a:rPr lang="en-US" dirty="0" smtClean="0"/>
              <a:t>counts.</a:t>
            </a:r>
            <a:endParaRPr lang="en-US" dirty="0"/>
          </a:p>
          <a:p>
            <a:pPr lvl="2" algn="just"/>
            <a:r>
              <a:rPr lang="en-US" dirty="0"/>
              <a:t> Wages, commissions, tips, vacation</a:t>
            </a:r>
            <a:r>
              <a:rPr lang="en-US" dirty="0" smtClean="0"/>
              <a:t>, hazard pay. </a:t>
            </a:r>
            <a:endParaRPr lang="en-US" dirty="0"/>
          </a:p>
          <a:p>
            <a:pPr lvl="1" algn="just"/>
            <a:r>
              <a:rPr lang="en-US" b="1" dirty="0"/>
              <a:t>Remove wages </a:t>
            </a:r>
          </a:p>
          <a:p>
            <a:pPr lvl="2" algn="just"/>
            <a:r>
              <a:rPr lang="en-US" dirty="0"/>
              <a:t>In excess of $100,000 </a:t>
            </a:r>
            <a:r>
              <a:rPr lang="en-US" dirty="0" smtClean="0"/>
              <a:t>..$15,385 for </a:t>
            </a:r>
            <a:r>
              <a:rPr lang="en-US" dirty="0"/>
              <a:t>8 </a:t>
            </a:r>
            <a:r>
              <a:rPr lang="en-US" dirty="0" smtClean="0"/>
              <a:t>weeks… $46,154 for 24 weeks.</a:t>
            </a:r>
            <a:endParaRPr lang="en-US" dirty="0">
              <a:solidFill>
                <a:srgbClr val="FF0000"/>
              </a:solidFill>
            </a:endParaRPr>
          </a:p>
          <a:p>
            <a:pPr lvl="2" algn="just"/>
            <a:r>
              <a:rPr lang="en-US" dirty="0"/>
              <a:t>For those whose residence is outside the </a:t>
            </a:r>
            <a:r>
              <a:rPr lang="en-US" dirty="0" smtClean="0"/>
              <a:t>US.</a:t>
            </a:r>
            <a:endParaRPr lang="en-US" dirty="0"/>
          </a:p>
          <a:p>
            <a:pPr lvl="2" algn="just"/>
            <a:r>
              <a:rPr lang="en-US" dirty="0"/>
              <a:t>Reimbursed under the Family First Act or other </a:t>
            </a:r>
            <a:r>
              <a:rPr lang="en-US" dirty="0" smtClean="0"/>
              <a:t>provisions.</a:t>
            </a:r>
          </a:p>
          <a:p>
            <a:pPr marL="731520" lvl="2" indent="0" algn="just">
              <a:buNone/>
            </a:pPr>
            <a:endParaRPr lang="en-US" dirty="0" smtClean="0"/>
          </a:p>
          <a:p>
            <a:pPr marL="742950" lvl="1" indent="-285750" algn="just"/>
            <a:r>
              <a:rPr lang="en-US" b="1" i="1" dirty="0" smtClean="0"/>
              <a:t>See additional limitations for owners payroll costs (slide 10)</a:t>
            </a:r>
          </a:p>
          <a:p>
            <a:pPr lvl="2" algn="just"/>
            <a:endParaRPr lang="en-US" sz="1800" dirty="0"/>
          </a:p>
          <a:p>
            <a:pPr algn="just"/>
            <a:r>
              <a:rPr lang="en-US" dirty="0" smtClean="0"/>
              <a:t>EMPLOYER </a:t>
            </a:r>
            <a:r>
              <a:rPr lang="en-US" dirty="0"/>
              <a:t>STATE AND LOCAL TAXES</a:t>
            </a:r>
          </a:p>
          <a:p>
            <a:pPr lvl="1" algn="just"/>
            <a:r>
              <a:rPr lang="en-US" dirty="0"/>
              <a:t>State Unemployment </a:t>
            </a:r>
            <a:r>
              <a:rPr lang="en-US" dirty="0" smtClean="0"/>
              <a:t> and MA Family Leave.</a:t>
            </a:r>
          </a:p>
          <a:p>
            <a:pPr lvl="1" algn="just"/>
            <a:r>
              <a:rPr lang="en-US" b="1" dirty="0" smtClean="0"/>
              <a:t>Not</a:t>
            </a:r>
            <a:r>
              <a:rPr lang="en-US" dirty="0" smtClean="0"/>
              <a:t> Federal payroll taxes.  </a:t>
            </a:r>
          </a:p>
          <a:p>
            <a:pPr marL="365760" lvl="1" indent="0" algn="just">
              <a:buNone/>
            </a:pPr>
            <a:endParaRPr lang="en-US" dirty="0" smtClean="0"/>
          </a:p>
          <a:p>
            <a:pPr algn="just"/>
            <a:r>
              <a:rPr lang="en-US" dirty="0" smtClean="0"/>
              <a:t>Many are trying to claim payroll processing fees, I do not believe these fees qualify for forgiveness.</a:t>
            </a:r>
            <a:endParaRPr lang="en-US" dirty="0"/>
          </a:p>
          <a:p>
            <a:pPr marL="365760" lvl="1" indent="0" algn="just">
              <a:buNone/>
            </a:pPr>
            <a:endParaRPr lang="en-US" dirty="0" smtClean="0"/>
          </a:p>
          <a:p>
            <a:pPr lvl="1" algn="just"/>
            <a:endParaRPr lang="en-US" sz="1000" dirty="0"/>
          </a:p>
          <a:p>
            <a:endParaRPr lang="en-US" dirty="0"/>
          </a:p>
        </p:txBody>
      </p:sp>
      <p:sp>
        <p:nvSpPr>
          <p:cNvPr id="4" name="Slide Number Placeholder 3"/>
          <p:cNvSpPr>
            <a:spLocks noGrp="1"/>
          </p:cNvSpPr>
          <p:nvPr>
            <p:ph type="sldNum" sz="quarter" idx="15"/>
          </p:nvPr>
        </p:nvSpPr>
        <p:spPr/>
        <p:txBody>
          <a:bodyPr/>
          <a:lstStyle/>
          <a:p>
            <a:fld id="{480F8B2E-E437-4995-8413-526660D40DA0}" type="slidenum">
              <a:rPr lang="en-US" smtClean="0"/>
              <a:pPr/>
              <a:t>16</a:t>
            </a:fld>
            <a:endParaRPr lang="en-US" dirty="0"/>
          </a:p>
        </p:txBody>
      </p:sp>
    </p:spTree>
    <p:extLst>
      <p:ext uri="{BB962C8B-B14F-4D97-AF65-F5344CB8AC3E}">
        <p14:creationId xmlns:p14="http://schemas.microsoft.com/office/powerpoint/2010/main" val="2657197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dirty="0">
                <a:solidFill>
                  <a:srgbClr val="0F501E"/>
                </a:solidFill>
              </a:rPr>
              <a:t>Forgivable</a:t>
            </a:r>
            <a:r>
              <a:rPr lang="en-US" dirty="0" smtClean="0">
                <a:solidFill>
                  <a:schemeClr val="accent1">
                    <a:lumMod val="75000"/>
                  </a:schemeClr>
                </a:solidFill>
              </a:rPr>
              <a:t> </a:t>
            </a:r>
            <a:r>
              <a:rPr lang="en-US" dirty="0">
                <a:solidFill>
                  <a:srgbClr val="0F501E"/>
                </a:solidFill>
              </a:rPr>
              <a:t>Payroll Costs        2/2</a:t>
            </a:r>
          </a:p>
        </p:txBody>
      </p:sp>
      <p:sp>
        <p:nvSpPr>
          <p:cNvPr id="3" name="Content Placeholder 2"/>
          <p:cNvSpPr>
            <a:spLocks noGrp="1"/>
          </p:cNvSpPr>
          <p:nvPr>
            <p:ph sz="quarter" idx="1"/>
          </p:nvPr>
        </p:nvSpPr>
        <p:spPr>
          <a:xfrm>
            <a:off x="457200" y="1530096"/>
            <a:ext cx="7467600" cy="5254752"/>
          </a:xfrm>
        </p:spPr>
        <p:txBody>
          <a:bodyPr>
            <a:normAutofit/>
          </a:bodyPr>
          <a:lstStyle/>
          <a:p>
            <a:pPr algn="just"/>
            <a:r>
              <a:rPr lang="en-US" dirty="0" smtClean="0"/>
              <a:t>GROUP HEALTH CARE COVERAGE</a:t>
            </a:r>
            <a:endParaRPr lang="en-US" dirty="0"/>
          </a:p>
          <a:p>
            <a:pPr lvl="1" algn="just"/>
            <a:r>
              <a:rPr lang="en-US" dirty="0"/>
              <a:t>Employer </a:t>
            </a:r>
            <a:r>
              <a:rPr lang="en-US" dirty="0" smtClean="0"/>
              <a:t>costs only.</a:t>
            </a:r>
          </a:p>
          <a:p>
            <a:pPr lvl="1" algn="just"/>
            <a:r>
              <a:rPr lang="en-US" b="1" dirty="0" smtClean="0"/>
              <a:t>Not</a:t>
            </a:r>
            <a:r>
              <a:rPr lang="en-US" dirty="0" smtClean="0"/>
              <a:t> employee contribution or cobra.</a:t>
            </a:r>
            <a:endParaRPr lang="en-US" dirty="0"/>
          </a:p>
          <a:p>
            <a:pPr lvl="1" algn="just"/>
            <a:r>
              <a:rPr lang="en-US" dirty="0" smtClean="0"/>
              <a:t>Additional guidance </a:t>
            </a:r>
            <a:r>
              <a:rPr lang="en-US" dirty="0"/>
              <a:t>is being sought for HSA and similar </a:t>
            </a:r>
            <a:r>
              <a:rPr lang="en-US" dirty="0" smtClean="0"/>
              <a:t>plans.</a:t>
            </a:r>
          </a:p>
          <a:p>
            <a:pPr lvl="1" algn="just"/>
            <a:r>
              <a:rPr lang="en-US" dirty="0" smtClean="0"/>
              <a:t>Medical, vision, dental all qualify.</a:t>
            </a:r>
          </a:p>
          <a:p>
            <a:pPr lvl="1" algn="just"/>
            <a:r>
              <a:rPr lang="en-US" dirty="0" smtClean="0"/>
              <a:t>Paid or incurred during the covered period.</a:t>
            </a:r>
          </a:p>
          <a:p>
            <a:pPr lvl="1" algn="just"/>
            <a:endParaRPr lang="en-US" sz="1800" dirty="0"/>
          </a:p>
          <a:p>
            <a:pPr algn="just"/>
            <a:r>
              <a:rPr lang="en-US" dirty="0"/>
              <a:t>RETIREMENT BENEFITS</a:t>
            </a:r>
          </a:p>
          <a:p>
            <a:pPr lvl="1" algn="just"/>
            <a:r>
              <a:rPr lang="en-US" dirty="0" smtClean="0"/>
              <a:t>Employer </a:t>
            </a:r>
            <a:r>
              <a:rPr lang="en-US" dirty="0"/>
              <a:t>matching contribution </a:t>
            </a:r>
            <a:r>
              <a:rPr lang="en-US" dirty="0" smtClean="0"/>
              <a:t>appears to qualify.</a:t>
            </a:r>
          </a:p>
          <a:p>
            <a:pPr lvl="1" algn="just"/>
            <a:r>
              <a:rPr lang="en-US" dirty="0" smtClean="0"/>
              <a:t>Paid or incurred during the covered period.</a:t>
            </a:r>
            <a:endParaRPr lang="en-US" dirty="0"/>
          </a:p>
          <a:p>
            <a:pPr lvl="1" algn="just"/>
            <a:r>
              <a:rPr lang="en-US" dirty="0"/>
              <a:t>Additional guidance is still being sought here. </a:t>
            </a:r>
          </a:p>
          <a:p>
            <a:pPr lvl="1" algn="just"/>
            <a:endParaRPr lang="en-US" dirty="0"/>
          </a:p>
          <a:p>
            <a:r>
              <a:rPr lang="en-US" dirty="0" smtClean="0"/>
              <a:t>These costs follow the payroll period selected, 8 or 24 weeks or alternate payroll period. </a:t>
            </a:r>
            <a:endParaRPr lang="en-US" dirty="0"/>
          </a:p>
        </p:txBody>
      </p:sp>
      <p:sp>
        <p:nvSpPr>
          <p:cNvPr id="4" name="Slide Number Placeholder 3"/>
          <p:cNvSpPr>
            <a:spLocks noGrp="1"/>
          </p:cNvSpPr>
          <p:nvPr>
            <p:ph type="sldNum" sz="quarter" idx="15"/>
          </p:nvPr>
        </p:nvSpPr>
        <p:spPr/>
        <p:txBody>
          <a:bodyPr/>
          <a:lstStyle/>
          <a:p>
            <a:fld id="{480F8B2E-E437-4995-8413-526660D40DA0}" type="slidenum">
              <a:rPr lang="en-US" smtClean="0"/>
              <a:pPr/>
              <a:t>17</a:t>
            </a:fld>
            <a:endParaRPr lang="en-US" dirty="0"/>
          </a:p>
        </p:txBody>
      </p:sp>
    </p:spTree>
    <p:extLst>
      <p:ext uri="{BB962C8B-B14F-4D97-AF65-F5344CB8AC3E}">
        <p14:creationId xmlns:p14="http://schemas.microsoft.com/office/powerpoint/2010/main" val="2288956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Autofit/>
          </a:bodyPr>
          <a:lstStyle/>
          <a:p>
            <a:r>
              <a:rPr lang="en-US" dirty="0">
                <a:solidFill>
                  <a:srgbClr val="0F501E"/>
                </a:solidFill>
              </a:rPr>
              <a:t>Covered</a:t>
            </a:r>
            <a:r>
              <a:rPr lang="en-US" dirty="0" smtClean="0">
                <a:solidFill>
                  <a:srgbClr val="0F501E"/>
                </a:solidFill>
              </a:rPr>
              <a:t> Period  </a:t>
            </a:r>
            <a:endParaRPr lang="en-US" sz="3200" b="1" dirty="0">
              <a:solidFill>
                <a:srgbClr val="0F501E"/>
              </a:solidFill>
            </a:endParaRPr>
          </a:p>
        </p:txBody>
      </p:sp>
      <p:sp>
        <p:nvSpPr>
          <p:cNvPr id="5" name="Slide Number Placeholder 4"/>
          <p:cNvSpPr>
            <a:spLocks noGrp="1"/>
          </p:cNvSpPr>
          <p:nvPr>
            <p:ph type="sldNum" sz="quarter" idx="12"/>
          </p:nvPr>
        </p:nvSpPr>
        <p:spPr/>
        <p:txBody>
          <a:bodyPr/>
          <a:lstStyle/>
          <a:p>
            <a:fld id="{9027127C-65B6-4B96-8641-358B3A99CB15}" type="slidenum">
              <a:rPr lang="en-US" smtClean="0"/>
              <a:t>18</a:t>
            </a:fld>
            <a:endParaRPr lang="en-US" dirty="0"/>
          </a:p>
        </p:txBody>
      </p:sp>
      <p:sp>
        <p:nvSpPr>
          <p:cNvPr id="4" name="Content Placeholder 3"/>
          <p:cNvSpPr>
            <a:spLocks noGrp="1"/>
          </p:cNvSpPr>
          <p:nvPr>
            <p:ph sz="quarter" idx="2"/>
          </p:nvPr>
        </p:nvSpPr>
        <p:spPr>
          <a:xfrm>
            <a:off x="493776" y="1295400"/>
            <a:ext cx="7394448" cy="4648200"/>
          </a:xfrm>
        </p:spPr>
        <p:txBody>
          <a:bodyPr>
            <a:normAutofit/>
          </a:bodyPr>
          <a:lstStyle/>
          <a:p>
            <a:pPr algn="just"/>
            <a:r>
              <a:rPr lang="en-US" dirty="0" smtClean="0"/>
              <a:t>The Covered Period are the dates that costs incurred or paid can be used for loan forgiveness.  The period starts the day the PPP loan is received.</a:t>
            </a:r>
          </a:p>
          <a:p>
            <a:pPr algn="just"/>
            <a:endParaRPr lang="en-US" dirty="0"/>
          </a:p>
          <a:p>
            <a:pPr algn="just"/>
            <a:r>
              <a:rPr lang="en-US" dirty="0" smtClean="0"/>
              <a:t>For PPP loans after June 4, the covered period is 24 weeks.  For loans prior to June 4 the borrower can elect 8 weeks or 24 weeks. </a:t>
            </a:r>
          </a:p>
          <a:p>
            <a:pPr marL="0" indent="0" algn="just">
              <a:buNone/>
            </a:pPr>
            <a:endParaRPr lang="en-US" sz="1800" dirty="0" smtClean="0">
              <a:solidFill>
                <a:srgbClr val="FF0000"/>
              </a:solidFill>
            </a:endParaRPr>
          </a:p>
          <a:p>
            <a:pPr algn="just"/>
            <a:r>
              <a:rPr lang="en-US" dirty="0" smtClean="0">
                <a:solidFill>
                  <a:srgbClr val="FF0000"/>
                </a:solidFill>
              </a:rPr>
              <a:t>Alternate payroll covered period can be elected for Payroll costs if payroll is paid on a </a:t>
            </a:r>
            <a:r>
              <a:rPr lang="en-US" sz="1700" dirty="0" smtClean="0">
                <a:solidFill>
                  <a:srgbClr val="FF0000"/>
                </a:solidFill>
              </a:rPr>
              <a:t>weekly or biweekly pay period.</a:t>
            </a:r>
          </a:p>
          <a:p>
            <a:pPr lvl="2" algn="just"/>
            <a:r>
              <a:rPr lang="en-US" dirty="0" smtClean="0"/>
              <a:t>The first day of the pay period that begins after the receipt of the funds plus 8 weeks</a:t>
            </a:r>
            <a:r>
              <a:rPr lang="en-US" dirty="0"/>
              <a:t> </a:t>
            </a:r>
            <a:r>
              <a:rPr lang="en-US" dirty="0" smtClean="0"/>
              <a:t>or 24 weeks.   </a:t>
            </a:r>
            <a:endParaRPr lang="en-US" dirty="0"/>
          </a:p>
          <a:p>
            <a:pPr lvl="2" algn="just"/>
            <a:r>
              <a:rPr lang="en-US" dirty="0" smtClean="0"/>
              <a:t>Example - Funds received on Monday April 20, payroll week runs Sunday thru Saturday.  Alternate period is Sunday April 26 thru Saturday June 20 (8 weeks) or September 5 (24 weeks). </a:t>
            </a:r>
          </a:p>
          <a:p>
            <a:pPr marL="731520" lvl="2" indent="0" algn="just">
              <a:buNone/>
            </a:pPr>
            <a:endParaRPr lang="en-US" dirty="0" smtClean="0">
              <a:solidFill>
                <a:srgbClr val="FF0000"/>
              </a:solidFill>
            </a:endParaRPr>
          </a:p>
          <a:p>
            <a:pPr lvl="2" algn="just"/>
            <a:endParaRPr lang="en-US" dirty="0" smtClean="0"/>
          </a:p>
          <a:p>
            <a:pPr lvl="1"/>
            <a:endParaRPr lang="en-US" sz="2600" dirty="0"/>
          </a:p>
          <a:p>
            <a:pPr lvl="1"/>
            <a:endParaRPr lang="en-US" sz="1300" dirty="0" smtClean="0"/>
          </a:p>
          <a:p>
            <a:pPr lvl="1"/>
            <a:endParaRPr lang="en-US" sz="1300" dirty="0"/>
          </a:p>
          <a:p>
            <a:pPr lvl="1"/>
            <a:endParaRPr lang="en-US" sz="1300" dirty="0" smtClean="0"/>
          </a:p>
          <a:p>
            <a:pPr lvl="1"/>
            <a:endParaRPr lang="en-US" sz="1300" dirty="0"/>
          </a:p>
        </p:txBody>
      </p:sp>
    </p:spTree>
    <p:extLst>
      <p:ext uri="{BB962C8B-B14F-4D97-AF65-F5344CB8AC3E}">
        <p14:creationId xmlns:p14="http://schemas.microsoft.com/office/powerpoint/2010/main" val="905424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7038"/>
            <a:ext cx="8458199" cy="715962"/>
          </a:xfrm>
        </p:spPr>
        <p:txBody>
          <a:bodyPr>
            <a:noAutofit/>
          </a:bodyPr>
          <a:lstStyle/>
          <a:p>
            <a:r>
              <a:rPr lang="en-US" sz="3000" dirty="0">
                <a:solidFill>
                  <a:srgbClr val="0F501E"/>
                </a:solidFill>
              </a:rPr>
              <a:t>Paid and/or </a:t>
            </a:r>
            <a:r>
              <a:rPr lang="en-US" sz="3000" dirty="0" smtClean="0">
                <a:solidFill>
                  <a:srgbClr val="0F501E"/>
                </a:solidFill>
              </a:rPr>
              <a:t>Incurred Nonpayroll </a:t>
            </a:r>
            <a:r>
              <a:rPr lang="en-US" sz="3000" dirty="0">
                <a:solidFill>
                  <a:srgbClr val="0F501E"/>
                </a:solidFill>
              </a:rPr>
              <a:t>Costs </a:t>
            </a:r>
          </a:p>
        </p:txBody>
      </p:sp>
      <p:sp>
        <p:nvSpPr>
          <p:cNvPr id="5" name="Slide Number Placeholder 4"/>
          <p:cNvSpPr>
            <a:spLocks noGrp="1"/>
          </p:cNvSpPr>
          <p:nvPr>
            <p:ph type="sldNum" sz="quarter" idx="12"/>
          </p:nvPr>
        </p:nvSpPr>
        <p:spPr/>
        <p:txBody>
          <a:bodyPr/>
          <a:lstStyle/>
          <a:p>
            <a:fld id="{9027127C-65B6-4B96-8641-358B3A99CB15}" type="slidenum">
              <a:rPr lang="en-US" smtClean="0"/>
              <a:t>19</a:t>
            </a:fld>
            <a:endParaRPr lang="en-US" dirty="0"/>
          </a:p>
        </p:txBody>
      </p:sp>
      <p:sp>
        <p:nvSpPr>
          <p:cNvPr id="4" name="Content Placeholder 3"/>
          <p:cNvSpPr>
            <a:spLocks noGrp="1"/>
          </p:cNvSpPr>
          <p:nvPr>
            <p:ph sz="quarter" idx="2"/>
          </p:nvPr>
        </p:nvSpPr>
        <p:spPr>
          <a:xfrm>
            <a:off x="457200" y="1403604"/>
            <a:ext cx="7924800" cy="5120640"/>
          </a:xfrm>
        </p:spPr>
        <p:txBody>
          <a:bodyPr>
            <a:noAutofit/>
          </a:bodyPr>
          <a:lstStyle/>
          <a:p>
            <a:r>
              <a:rPr lang="en-US" dirty="0" smtClean="0"/>
              <a:t>Paid during the covered period OR incurred during the covered period and paid on or before the next regular billing date, even if the billing date is outside of the covered period</a:t>
            </a:r>
            <a:r>
              <a:rPr lang="en-US" sz="1400" dirty="0" smtClean="0"/>
              <a:t>. </a:t>
            </a:r>
          </a:p>
          <a:p>
            <a:pPr lvl="1"/>
            <a:r>
              <a:rPr lang="en-US" dirty="0" smtClean="0"/>
              <a:t>Example -  Loan received on June 1 and eight week period ends on July 26.  Borrower may seek forgiveness for: </a:t>
            </a:r>
          </a:p>
          <a:p>
            <a:pPr lvl="2"/>
            <a:r>
              <a:rPr lang="en-US" dirty="0" smtClean="0"/>
              <a:t>May utility bill paid in June.</a:t>
            </a:r>
          </a:p>
          <a:p>
            <a:pPr lvl="2"/>
            <a:r>
              <a:rPr lang="en-US" dirty="0" smtClean="0"/>
              <a:t>June utility bill paid in July. </a:t>
            </a:r>
          </a:p>
          <a:p>
            <a:pPr lvl="2">
              <a:spcAft>
                <a:spcPts val="600"/>
              </a:spcAft>
            </a:pPr>
            <a:r>
              <a:rPr lang="en-US" dirty="0"/>
              <a:t>The portion of the July bill thru July 26 if paid by the next billing </a:t>
            </a:r>
            <a:r>
              <a:rPr lang="en-US" dirty="0" smtClean="0"/>
              <a:t>cycle.</a:t>
            </a:r>
            <a:endParaRPr lang="en-US" dirty="0"/>
          </a:p>
          <a:p>
            <a:pPr lvl="1">
              <a:spcAft>
                <a:spcPts val="600"/>
              </a:spcAft>
            </a:pPr>
            <a:r>
              <a:rPr lang="en-US" dirty="0"/>
              <a:t>Above is more </a:t>
            </a:r>
            <a:r>
              <a:rPr lang="en-US" dirty="0" smtClean="0"/>
              <a:t>than 8/24 weeks </a:t>
            </a:r>
            <a:r>
              <a:rPr lang="en-US" dirty="0"/>
              <a:t>of </a:t>
            </a:r>
            <a:r>
              <a:rPr lang="en-US" dirty="0" smtClean="0"/>
              <a:t>utilities.  </a:t>
            </a:r>
            <a:endParaRPr lang="en-US" dirty="0"/>
          </a:p>
          <a:p>
            <a:pPr lvl="1"/>
            <a:r>
              <a:rPr lang="en-US" dirty="0" smtClean="0"/>
              <a:t>Advanced payments of interest are specifically excluded.</a:t>
            </a:r>
          </a:p>
          <a:p>
            <a:pPr lvl="2">
              <a:spcAft>
                <a:spcPts val="600"/>
              </a:spcAft>
            </a:pPr>
            <a:r>
              <a:rPr lang="en-US" dirty="0" smtClean="0"/>
              <a:t>Does this mean that rent and utility payments can be paid in advance???</a:t>
            </a:r>
          </a:p>
          <a:p>
            <a:pPr lvl="1"/>
            <a:r>
              <a:rPr lang="en-US" dirty="0" smtClean="0"/>
              <a:t>If the borrower was behind in payments and in the above example paid March, April and May bills in June, are they all eligible for forgiveness???</a:t>
            </a:r>
            <a:endParaRPr lang="en-US" dirty="0"/>
          </a:p>
          <a:p>
            <a:pPr lvl="1"/>
            <a:endParaRPr lang="en-US" sz="1400" dirty="0" smtClean="0"/>
          </a:p>
          <a:p>
            <a:pPr lvl="2"/>
            <a:endParaRPr lang="en-US" sz="1400" dirty="0"/>
          </a:p>
          <a:p>
            <a:pPr lvl="2"/>
            <a:endParaRPr lang="en-US" sz="1400" dirty="0" smtClean="0"/>
          </a:p>
          <a:p>
            <a:pPr marL="0" indent="0">
              <a:buNone/>
            </a:pPr>
            <a:r>
              <a:rPr lang="en-US" sz="1600" dirty="0" smtClean="0"/>
              <a:t>  </a:t>
            </a:r>
          </a:p>
          <a:p>
            <a:endParaRPr lang="en-US" sz="1600" dirty="0"/>
          </a:p>
          <a:p>
            <a:endParaRPr lang="en-US" sz="1600" dirty="0" smtClean="0"/>
          </a:p>
          <a:p>
            <a:endParaRPr lang="en-US" sz="1600" dirty="0"/>
          </a:p>
          <a:p>
            <a:pPr marL="0" indent="0">
              <a:buNone/>
            </a:pPr>
            <a:endParaRPr lang="en-US" sz="1600" dirty="0" smtClean="0"/>
          </a:p>
          <a:p>
            <a:endParaRPr lang="en-US" sz="1600" dirty="0"/>
          </a:p>
          <a:p>
            <a:pPr marL="0" indent="0">
              <a:buNone/>
            </a:pPr>
            <a:endParaRPr lang="en-US" sz="1600" dirty="0" smtClean="0"/>
          </a:p>
          <a:p>
            <a:endParaRPr lang="en-US" sz="1600" dirty="0" smtClean="0"/>
          </a:p>
          <a:p>
            <a:pPr lvl="1"/>
            <a:endParaRPr lang="en-US" dirty="0" smtClean="0"/>
          </a:p>
          <a:p>
            <a:pPr lvl="1"/>
            <a:endParaRPr lang="en-US" dirty="0"/>
          </a:p>
          <a:p>
            <a:pPr lvl="1"/>
            <a:endParaRPr lang="en-US" dirty="0" smtClean="0"/>
          </a:p>
          <a:p>
            <a:pPr marL="365760" lvl="1" indent="0">
              <a:buNone/>
            </a:pPr>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3003937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2414"/>
            <a:ext cx="7467600" cy="911795"/>
          </a:xfrm>
        </p:spPr>
        <p:txBody>
          <a:bodyPr>
            <a:noAutofit/>
          </a:bodyPr>
          <a:lstStyle/>
          <a:p>
            <a:r>
              <a:rPr lang="en-US" sz="3200" b="1" dirty="0" smtClean="0">
                <a:solidFill>
                  <a:srgbClr val="0F501E"/>
                </a:solidFill>
              </a:rPr>
              <a:t>With You Today </a:t>
            </a:r>
            <a:r>
              <a:rPr lang="en-US" dirty="0"/>
              <a:t/>
            </a:r>
            <a:br>
              <a:rPr lang="en-US" dirty="0"/>
            </a:br>
            <a:r>
              <a:rPr lang="en-US" sz="1400" dirty="0" smtClean="0"/>
              <a:t>		  </a:t>
            </a:r>
            <a:endParaRPr lang="en-US" sz="3200" b="1" u="sng" dirty="0"/>
          </a:p>
        </p:txBody>
      </p:sp>
      <p:sp>
        <p:nvSpPr>
          <p:cNvPr id="3" name="Content Placeholder 2"/>
          <p:cNvSpPr>
            <a:spLocks noGrp="1"/>
          </p:cNvSpPr>
          <p:nvPr>
            <p:ph sz="quarter" idx="1"/>
          </p:nvPr>
        </p:nvSpPr>
        <p:spPr>
          <a:xfrm>
            <a:off x="457200" y="4627766"/>
            <a:ext cx="7086600" cy="1220225"/>
          </a:xfrm>
        </p:spPr>
        <p:txBody>
          <a:bodyPr>
            <a:noAutofit/>
          </a:bodyPr>
          <a:lstStyle/>
          <a:p>
            <a:pPr marL="0" indent="0">
              <a:spcBef>
                <a:spcPts val="0"/>
              </a:spcBef>
              <a:buNone/>
            </a:pPr>
            <a:endParaRPr lang="en-US" sz="3000" b="1" dirty="0" smtClean="0">
              <a:solidFill>
                <a:schemeClr val="tx2"/>
              </a:solidFill>
              <a:latin typeface="+mj-lt"/>
              <a:ea typeface="+mj-ea"/>
              <a:cs typeface="+mj-cs"/>
            </a:endParaRPr>
          </a:p>
          <a:p>
            <a:pPr marL="0" indent="0" algn="ctr">
              <a:spcBef>
                <a:spcPts val="0"/>
              </a:spcBef>
              <a:buNone/>
            </a:pPr>
            <a:r>
              <a:rPr lang="en-US" sz="3000" b="1" dirty="0" smtClean="0">
                <a:solidFill>
                  <a:srgbClr val="0F501E"/>
                </a:solidFill>
                <a:latin typeface="+mj-lt"/>
                <a:ea typeface="+mj-ea"/>
                <a:cs typeface="+mj-cs"/>
              </a:rPr>
              <a:t>www.thempgroupcpa.com</a:t>
            </a:r>
          </a:p>
          <a:p>
            <a:pPr marL="0" indent="0" algn="ctr">
              <a:spcBef>
                <a:spcPts val="0"/>
              </a:spcBef>
              <a:buNone/>
            </a:pPr>
            <a:endParaRPr lang="en-US" sz="1050" b="1" dirty="0" smtClean="0">
              <a:solidFill>
                <a:schemeClr val="tx2"/>
              </a:solidFill>
              <a:latin typeface="+mj-lt"/>
              <a:ea typeface="+mj-ea"/>
              <a:cs typeface="+mj-cs"/>
            </a:endParaRPr>
          </a:p>
          <a:p>
            <a:pPr marL="0" indent="0" algn="ctr">
              <a:spcBef>
                <a:spcPts val="0"/>
              </a:spcBef>
              <a:buNone/>
            </a:pPr>
            <a:r>
              <a:rPr lang="en-US" sz="1600" dirty="0" smtClean="0">
                <a:latin typeface="+mj-lt"/>
                <a:ea typeface="+mj-ea"/>
                <a:cs typeface="+mj-cs"/>
              </a:rPr>
              <a:t>The slides for this presentation are available on our website</a:t>
            </a:r>
            <a:endParaRPr lang="en-US" sz="1600" dirty="0">
              <a:latin typeface="+mj-lt"/>
              <a:ea typeface="+mj-ea"/>
              <a:cs typeface="+mj-cs"/>
            </a:endParaRPr>
          </a:p>
        </p:txBody>
      </p:sp>
      <p:sp>
        <p:nvSpPr>
          <p:cNvPr id="8" name="Slide Number Placeholder 7"/>
          <p:cNvSpPr>
            <a:spLocks noGrp="1"/>
          </p:cNvSpPr>
          <p:nvPr>
            <p:ph type="sldNum" sz="quarter" idx="15"/>
          </p:nvPr>
        </p:nvSpPr>
        <p:spPr/>
        <p:txBody>
          <a:bodyPr/>
          <a:lstStyle/>
          <a:p>
            <a:fld id="{480F8B2E-E437-4995-8413-526660D40DA0}" type="slidenum">
              <a:rPr lang="en-US" smtClean="0">
                <a:solidFill>
                  <a:schemeClr val="bg1"/>
                </a:solidFill>
              </a:rPr>
              <a:pPr/>
              <a:t>2</a:t>
            </a:fld>
            <a:endParaRPr lang="en-US" dirty="0">
              <a:solidFill>
                <a:schemeClr val="bg1"/>
              </a:solidFill>
            </a:endParaRPr>
          </a:p>
        </p:txBody>
      </p:sp>
      <p:pic>
        <p:nvPicPr>
          <p:cNvPr id="4" name="Picture 3"/>
          <p:cNvPicPr>
            <a:picLocks noChangeAspect="1"/>
          </p:cNvPicPr>
          <p:nvPr/>
        </p:nvPicPr>
        <p:blipFill>
          <a:blip r:embed="rId2"/>
          <a:stretch>
            <a:fillRect/>
          </a:stretch>
        </p:blipFill>
        <p:spPr>
          <a:xfrm>
            <a:off x="457200" y="1637621"/>
            <a:ext cx="1480342" cy="2728913"/>
          </a:xfrm>
          <a:prstGeom prst="rect">
            <a:avLst/>
          </a:prstGeom>
        </p:spPr>
      </p:pic>
      <p:pic>
        <p:nvPicPr>
          <p:cNvPr id="5" name="Picture 4"/>
          <p:cNvPicPr>
            <a:picLocks noChangeAspect="1"/>
          </p:cNvPicPr>
          <p:nvPr/>
        </p:nvPicPr>
        <p:blipFill>
          <a:blip r:embed="rId3"/>
          <a:stretch>
            <a:fillRect/>
          </a:stretch>
        </p:blipFill>
        <p:spPr>
          <a:xfrm>
            <a:off x="2286000" y="1553881"/>
            <a:ext cx="1447800" cy="2903140"/>
          </a:xfrm>
          <a:prstGeom prst="rect">
            <a:avLst/>
          </a:prstGeom>
        </p:spPr>
      </p:pic>
      <p:pic>
        <p:nvPicPr>
          <p:cNvPr id="6" name="Picture 5"/>
          <p:cNvPicPr>
            <a:picLocks noChangeAspect="1"/>
          </p:cNvPicPr>
          <p:nvPr/>
        </p:nvPicPr>
        <p:blipFill>
          <a:blip r:embed="rId4"/>
          <a:stretch>
            <a:fillRect/>
          </a:stretch>
        </p:blipFill>
        <p:spPr>
          <a:xfrm>
            <a:off x="5943600" y="1603771"/>
            <a:ext cx="1419225" cy="3166550"/>
          </a:xfrm>
          <a:prstGeom prst="rect">
            <a:avLst/>
          </a:prstGeom>
        </p:spPr>
      </p:pic>
      <p:pic>
        <p:nvPicPr>
          <p:cNvPr id="7" name="Picture 6"/>
          <p:cNvPicPr>
            <a:picLocks noChangeAspect="1"/>
          </p:cNvPicPr>
          <p:nvPr/>
        </p:nvPicPr>
        <p:blipFill>
          <a:blip r:embed="rId5"/>
          <a:stretch>
            <a:fillRect/>
          </a:stretch>
        </p:blipFill>
        <p:spPr>
          <a:xfrm>
            <a:off x="4000500" y="1524000"/>
            <a:ext cx="1585062" cy="3091655"/>
          </a:xfrm>
          <a:prstGeom prst="rect">
            <a:avLst/>
          </a:prstGeom>
        </p:spPr>
      </p:pic>
    </p:spTree>
    <p:extLst>
      <p:ext uri="{BB962C8B-B14F-4D97-AF65-F5344CB8AC3E}">
        <p14:creationId xmlns:p14="http://schemas.microsoft.com/office/powerpoint/2010/main" val="2652514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92162"/>
          </a:xfrm>
        </p:spPr>
        <p:txBody>
          <a:bodyPr>
            <a:noAutofit/>
          </a:bodyPr>
          <a:lstStyle/>
          <a:p>
            <a:r>
              <a:rPr lang="en-US" sz="3100" dirty="0">
                <a:solidFill>
                  <a:srgbClr val="0F501E"/>
                </a:solidFill>
              </a:rPr>
              <a:t>Paid and/or </a:t>
            </a:r>
            <a:r>
              <a:rPr lang="en-US" sz="3100" dirty="0" smtClean="0">
                <a:solidFill>
                  <a:srgbClr val="0F501E"/>
                </a:solidFill>
              </a:rPr>
              <a:t>Incurred</a:t>
            </a:r>
            <a:r>
              <a:rPr lang="en-US" sz="3100" dirty="0" smtClean="0">
                <a:solidFill>
                  <a:srgbClr val="00B0F0"/>
                </a:solidFill>
              </a:rPr>
              <a:t> </a:t>
            </a:r>
            <a:r>
              <a:rPr lang="en-US" sz="3100" dirty="0" smtClean="0">
                <a:solidFill>
                  <a:srgbClr val="0F501E"/>
                </a:solidFill>
              </a:rPr>
              <a:t>Payroll Costs </a:t>
            </a:r>
            <a:endParaRPr lang="en-US" sz="3100" dirty="0">
              <a:solidFill>
                <a:srgbClr val="0F501E"/>
              </a:solidFill>
            </a:endParaRPr>
          </a:p>
        </p:txBody>
      </p:sp>
      <p:sp>
        <p:nvSpPr>
          <p:cNvPr id="5" name="Slide Number Placeholder 4"/>
          <p:cNvSpPr>
            <a:spLocks noGrp="1"/>
          </p:cNvSpPr>
          <p:nvPr>
            <p:ph type="sldNum" sz="quarter" idx="12"/>
          </p:nvPr>
        </p:nvSpPr>
        <p:spPr/>
        <p:txBody>
          <a:bodyPr/>
          <a:lstStyle/>
          <a:p>
            <a:fld id="{9027127C-65B6-4B96-8641-358B3A99CB15}" type="slidenum">
              <a:rPr lang="en-US" smtClean="0"/>
              <a:t>20</a:t>
            </a:fld>
            <a:endParaRPr lang="en-US" dirty="0"/>
          </a:p>
        </p:txBody>
      </p:sp>
      <p:sp>
        <p:nvSpPr>
          <p:cNvPr id="4" name="Content Placeholder 3"/>
          <p:cNvSpPr>
            <a:spLocks noGrp="1"/>
          </p:cNvSpPr>
          <p:nvPr>
            <p:ph sz="quarter" idx="2"/>
          </p:nvPr>
        </p:nvSpPr>
        <p:spPr>
          <a:xfrm>
            <a:off x="457200" y="1371600"/>
            <a:ext cx="8153400" cy="5029200"/>
          </a:xfrm>
        </p:spPr>
        <p:txBody>
          <a:bodyPr>
            <a:normAutofit/>
          </a:bodyPr>
          <a:lstStyle/>
          <a:p>
            <a:r>
              <a:rPr lang="en-US" dirty="0" smtClean="0"/>
              <a:t>As with the </a:t>
            </a:r>
            <a:r>
              <a:rPr lang="en-US" dirty="0" err="1" smtClean="0"/>
              <a:t>nonpayroll</a:t>
            </a:r>
            <a:r>
              <a:rPr lang="en-US" dirty="0" smtClean="0"/>
              <a:t> costs, the paid or incurred costs will exceed eight weeks of payroll.  </a:t>
            </a:r>
          </a:p>
          <a:p>
            <a:endParaRPr lang="en-US" dirty="0"/>
          </a:p>
          <a:p>
            <a:r>
              <a:rPr lang="en-US" dirty="0" smtClean="0"/>
              <a:t>Paid is the date the paychecks are distributed or the ACH transaction originates.</a:t>
            </a:r>
          </a:p>
          <a:p>
            <a:endParaRPr lang="en-US" dirty="0"/>
          </a:p>
          <a:p>
            <a:r>
              <a:rPr lang="en-US" dirty="0" smtClean="0"/>
              <a:t>Incurred is the day the employee worked and earned the pay.</a:t>
            </a:r>
          </a:p>
          <a:p>
            <a:endParaRPr lang="en-US" dirty="0"/>
          </a:p>
          <a:p>
            <a:r>
              <a:rPr lang="en-US" dirty="0" smtClean="0"/>
              <a:t>Payroll costs PAID OR INCURRED during the chosen 8/24 week payroll period are eligible for forgiveness.  Payroll costs incurred but unpaid during the 8/24 week period will be forgivable if paid on the next regular payroll date. </a:t>
            </a:r>
          </a:p>
          <a:p>
            <a:endParaRPr lang="en-US" sz="1900" dirty="0" smtClean="0"/>
          </a:p>
          <a:p>
            <a:endParaRPr lang="en-US" sz="1900" dirty="0"/>
          </a:p>
          <a:p>
            <a:endParaRPr lang="en-US" sz="1900" dirty="0" smtClean="0"/>
          </a:p>
          <a:p>
            <a:endParaRPr lang="en-US" sz="1900" dirty="0" smtClean="0"/>
          </a:p>
          <a:p>
            <a:pPr lvl="1"/>
            <a:endParaRPr lang="en-US" sz="1400" dirty="0" smtClean="0"/>
          </a:p>
          <a:p>
            <a:pPr lvl="1"/>
            <a:endParaRPr lang="en-US" sz="1400" dirty="0" smtClean="0"/>
          </a:p>
          <a:p>
            <a:pPr lvl="1"/>
            <a:endParaRPr lang="en-US" sz="1300" dirty="0" smtClean="0"/>
          </a:p>
        </p:txBody>
      </p:sp>
    </p:spTree>
    <p:extLst>
      <p:ext uri="{BB962C8B-B14F-4D97-AF65-F5344CB8AC3E}">
        <p14:creationId xmlns:p14="http://schemas.microsoft.com/office/powerpoint/2010/main" val="649525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Autofit/>
          </a:bodyPr>
          <a:lstStyle/>
          <a:p>
            <a:r>
              <a:rPr lang="en-US" sz="3200" b="1" dirty="0" smtClean="0">
                <a:solidFill>
                  <a:srgbClr val="0F501E"/>
                </a:solidFill>
              </a:rPr>
              <a:t>FTE Calculation    </a:t>
            </a:r>
            <a:endParaRPr lang="en-US" sz="2400" b="1" dirty="0">
              <a:solidFill>
                <a:srgbClr val="0F501E"/>
              </a:solidFill>
            </a:endParaRPr>
          </a:p>
        </p:txBody>
      </p:sp>
      <p:sp>
        <p:nvSpPr>
          <p:cNvPr id="5" name="Slide Number Placeholder 4"/>
          <p:cNvSpPr>
            <a:spLocks noGrp="1"/>
          </p:cNvSpPr>
          <p:nvPr>
            <p:ph type="sldNum" sz="quarter" idx="12"/>
          </p:nvPr>
        </p:nvSpPr>
        <p:spPr/>
        <p:txBody>
          <a:bodyPr/>
          <a:lstStyle/>
          <a:p>
            <a:fld id="{9027127C-65B6-4B96-8641-358B3A99CB15}" type="slidenum">
              <a:rPr lang="en-US" smtClean="0"/>
              <a:t>21</a:t>
            </a:fld>
            <a:endParaRPr lang="en-US" dirty="0"/>
          </a:p>
        </p:txBody>
      </p:sp>
      <p:sp>
        <p:nvSpPr>
          <p:cNvPr id="4" name="Content Placeholder 3"/>
          <p:cNvSpPr>
            <a:spLocks noGrp="1"/>
          </p:cNvSpPr>
          <p:nvPr>
            <p:ph sz="quarter" idx="2"/>
          </p:nvPr>
        </p:nvSpPr>
        <p:spPr>
          <a:xfrm>
            <a:off x="304800" y="1371600"/>
            <a:ext cx="8305800" cy="4663440"/>
          </a:xfrm>
        </p:spPr>
        <p:txBody>
          <a:bodyPr>
            <a:noAutofit/>
          </a:bodyPr>
          <a:lstStyle/>
          <a:p>
            <a:r>
              <a:rPr lang="en-US" dirty="0" smtClean="0"/>
              <a:t>Calculate the average full time equivalent BY EMPLOYEE and round to the nearest tenth.</a:t>
            </a:r>
          </a:p>
          <a:p>
            <a:pPr lvl="1"/>
            <a:r>
              <a:rPr lang="en-US" dirty="0" smtClean="0"/>
              <a:t>A 40 hour or more work week is considered 1 FTE.  (NO OVERTIME)</a:t>
            </a:r>
          </a:p>
          <a:p>
            <a:pPr lvl="1"/>
            <a:r>
              <a:rPr lang="en-US" dirty="0" smtClean="0"/>
              <a:t>Under a “simplified rule” 40 hours or more count as 1 FTE…and…Less than 40 hours count as .5 FTE.</a:t>
            </a:r>
            <a:endParaRPr lang="en-US" sz="1200" dirty="0"/>
          </a:p>
          <a:p>
            <a:r>
              <a:rPr lang="en-US" dirty="0" smtClean="0"/>
              <a:t>Employees under these FTE reduction exceptions do not reduce FTEs:</a:t>
            </a:r>
          </a:p>
          <a:p>
            <a:pPr lvl="1"/>
            <a:r>
              <a:rPr lang="en-US" dirty="0" smtClean="0"/>
              <a:t>Written offer to rehire was rejected and state unemployment notified within 30 days.</a:t>
            </a:r>
          </a:p>
          <a:p>
            <a:pPr lvl="1"/>
            <a:r>
              <a:rPr lang="en-US" dirty="0" smtClean="0"/>
              <a:t>Any employee during the period  (unless employee replaced); </a:t>
            </a:r>
          </a:p>
          <a:p>
            <a:pPr lvl="2"/>
            <a:r>
              <a:rPr lang="en-US" dirty="0" smtClean="0"/>
              <a:t>Fired for cause.</a:t>
            </a:r>
          </a:p>
          <a:p>
            <a:pPr lvl="2"/>
            <a:r>
              <a:rPr lang="en-US" dirty="0" smtClean="0"/>
              <a:t>Voluntarily resigned.</a:t>
            </a:r>
          </a:p>
          <a:p>
            <a:pPr lvl="2"/>
            <a:r>
              <a:rPr lang="en-US" dirty="0" smtClean="0"/>
              <a:t>Voluntarily requested and received a reduction in hours.</a:t>
            </a:r>
          </a:p>
          <a:p>
            <a:pPr lvl="1"/>
            <a:r>
              <a:rPr lang="en-US" dirty="0" smtClean="0"/>
              <a:t>Could not find qualified employees.</a:t>
            </a:r>
          </a:p>
          <a:p>
            <a:pPr lvl="1"/>
            <a:r>
              <a:rPr lang="en-US" dirty="0" smtClean="0"/>
              <a:t>Unable to restore business due to COVID-19 restrictions.</a:t>
            </a:r>
          </a:p>
          <a:p>
            <a:r>
              <a:rPr lang="en-US" dirty="0" smtClean="0"/>
              <a:t>Owner-Employee not counted in FTE calculation.</a:t>
            </a:r>
          </a:p>
          <a:p>
            <a:r>
              <a:rPr lang="en-US" dirty="0" smtClean="0"/>
              <a:t>See ever changing safe-harbor rules.</a:t>
            </a:r>
          </a:p>
          <a:p>
            <a:endParaRPr lang="en-US" dirty="0" smtClean="0"/>
          </a:p>
          <a:p>
            <a:endParaRPr lang="en-US" sz="1400" dirty="0" smtClean="0"/>
          </a:p>
          <a:p>
            <a:pPr marL="434340" indent="-342900">
              <a:buFont typeface="+mj-lt"/>
              <a:buAutoNum type="arabicPeriod"/>
            </a:pPr>
            <a:endParaRPr lang="en-US" sz="1600" dirty="0" smtClean="0"/>
          </a:p>
          <a:p>
            <a:pPr marL="0" indent="0">
              <a:buNone/>
            </a:pPr>
            <a:r>
              <a:rPr lang="en-US" sz="1600" dirty="0" smtClean="0"/>
              <a:t>  </a:t>
            </a:r>
          </a:p>
          <a:p>
            <a:endParaRPr lang="en-US" sz="1600" dirty="0"/>
          </a:p>
          <a:p>
            <a:endParaRPr lang="en-US" sz="1600" dirty="0" smtClean="0"/>
          </a:p>
          <a:p>
            <a:endParaRPr lang="en-US" sz="1600" dirty="0"/>
          </a:p>
          <a:p>
            <a:pPr marL="0" indent="0">
              <a:buNone/>
            </a:pPr>
            <a:endParaRPr lang="en-US" sz="1600" dirty="0" smtClean="0"/>
          </a:p>
          <a:p>
            <a:endParaRPr lang="en-US" sz="1600" dirty="0"/>
          </a:p>
          <a:p>
            <a:pPr marL="0" indent="0">
              <a:buNone/>
            </a:pPr>
            <a:endParaRPr lang="en-US" sz="1600" dirty="0" smtClean="0"/>
          </a:p>
          <a:p>
            <a:endParaRPr lang="en-US" sz="1600" dirty="0" smtClean="0"/>
          </a:p>
          <a:p>
            <a:pPr lvl="1"/>
            <a:endParaRPr lang="en-US" dirty="0" smtClean="0"/>
          </a:p>
          <a:p>
            <a:pPr lvl="1"/>
            <a:endParaRPr lang="en-US" dirty="0"/>
          </a:p>
          <a:p>
            <a:pPr lvl="1"/>
            <a:endParaRPr lang="en-US" dirty="0" smtClean="0"/>
          </a:p>
          <a:p>
            <a:pPr marL="365760" lvl="1" indent="0">
              <a:buNone/>
            </a:pPr>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3519234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Autofit/>
          </a:bodyPr>
          <a:lstStyle/>
          <a:p>
            <a:r>
              <a:rPr lang="en-US" sz="3200" b="1" dirty="0" smtClean="0">
                <a:solidFill>
                  <a:srgbClr val="0F501E"/>
                </a:solidFill>
              </a:rPr>
              <a:t>Pay Rate </a:t>
            </a:r>
            <a:r>
              <a:rPr lang="en-US" dirty="0">
                <a:solidFill>
                  <a:srgbClr val="0F501E"/>
                </a:solidFill>
              </a:rPr>
              <a:t>R</a:t>
            </a:r>
            <a:r>
              <a:rPr lang="en-US" sz="3200" b="1" dirty="0" smtClean="0">
                <a:solidFill>
                  <a:srgbClr val="0F501E"/>
                </a:solidFill>
              </a:rPr>
              <a:t>eduction     </a:t>
            </a:r>
            <a:r>
              <a:rPr lang="en-US" sz="3200" b="0" dirty="0" smtClean="0">
                <a:solidFill>
                  <a:srgbClr val="0F501E"/>
                </a:solidFill>
              </a:rPr>
              <a:t> </a:t>
            </a:r>
            <a:endParaRPr lang="en-US" sz="3200" b="0" dirty="0">
              <a:solidFill>
                <a:srgbClr val="0F501E"/>
              </a:solidFill>
            </a:endParaRPr>
          </a:p>
        </p:txBody>
      </p:sp>
      <p:sp>
        <p:nvSpPr>
          <p:cNvPr id="5" name="Slide Number Placeholder 4"/>
          <p:cNvSpPr>
            <a:spLocks noGrp="1"/>
          </p:cNvSpPr>
          <p:nvPr>
            <p:ph type="sldNum" sz="quarter" idx="12"/>
          </p:nvPr>
        </p:nvSpPr>
        <p:spPr/>
        <p:txBody>
          <a:bodyPr/>
          <a:lstStyle/>
          <a:p>
            <a:fld id="{9027127C-65B6-4B96-8641-358B3A99CB15}" type="slidenum">
              <a:rPr lang="en-US" smtClean="0"/>
              <a:t>22</a:t>
            </a:fld>
            <a:endParaRPr lang="en-US" dirty="0"/>
          </a:p>
        </p:txBody>
      </p:sp>
      <p:sp>
        <p:nvSpPr>
          <p:cNvPr id="4" name="Content Placeholder 3"/>
          <p:cNvSpPr>
            <a:spLocks noGrp="1"/>
          </p:cNvSpPr>
          <p:nvPr>
            <p:ph sz="quarter" idx="2"/>
          </p:nvPr>
        </p:nvSpPr>
        <p:spPr>
          <a:xfrm>
            <a:off x="457200" y="1143000"/>
            <a:ext cx="8001000" cy="4953000"/>
          </a:xfrm>
        </p:spPr>
        <p:txBody>
          <a:bodyPr>
            <a:noAutofit/>
          </a:bodyPr>
          <a:lstStyle/>
          <a:p>
            <a:r>
              <a:rPr lang="en-US" dirty="0" smtClean="0"/>
              <a:t>3 step calculation to determine if the payroll costs are reduced for pay rate reductions.  </a:t>
            </a:r>
          </a:p>
          <a:p>
            <a:endParaRPr lang="en-US" sz="1200" dirty="0"/>
          </a:p>
          <a:p>
            <a:r>
              <a:rPr lang="en-US" dirty="0" smtClean="0"/>
              <a:t>Reduction applies if a pay rate deduction is in excess of 25% to:</a:t>
            </a:r>
          </a:p>
          <a:p>
            <a:pPr lvl="1"/>
            <a:r>
              <a:rPr lang="en-US" dirty="0" smtClean="0"/>
              <a:t>Those who were employed in 2019 who had a pay rate of less $100k for all pay periods in 2019 and for new employees.</a:t>
            </a:r>
          </a:p>
          <a:p>
            <a:pPr lvl="1"/>
            <a:r>
              <a:rPr lang="en-US" dirty="0" smtClean="0"/>
              <a:t>Reduction is the pay in excess of the 25% reduction.</a:t>
            </a:r>
          </a:p>
          <a:p>
            <a:pPr marL="365760" lvl="1" indent="0">
              <a:buNone/>
            </a:pPr>
            <a:endParaRPr lang="en-US" sz="1200" dirty="0" smtClean="0"/>
          </a:p>
          <a:p>
            <a:r>
              <a:rPr lang="en-US" dirty="0" smtClean="0"/>
              <a:t>Pay rates compared:</a:t>
            </a:r>
          </a:p>
          <a:p>
            <a:pPr lvl="1"/>
            <a:r>
              <a:rPr lang="en-US" dirty="0" smtClean="0"/>
              <a:t>Pay rate during the PPP covered period.   </a:t>
            </a:r>
            <a:r>
              <a:rPr lang="en-US" i="1" dirty="0" smtClean="0"/>
              <a:t>TO</a:t>
            </a:r>
          </a:p>
          <a:p>
            <a:pPr lvl="1"/>
            <a:r>
              <a:rPr lang="en-US" dirty="0" smtClean="0"/>
              <a:t>Pay rate between 1/1/20 and 3/31/20.</a:t>
            </a:r>
          </a:p>
          <a:p>
            <a:endParaRPr lang="en-US" sz="1200" dirty="0"/>
          </a:p>
          <a:p>
            <a:r>
              <a:rPr lang="en-US" dirty="0" smtClean="0"/>
              <a:t>See ever changing safe harbor rules.</a:t>
            </a:r>
            <a:endParaRPr lang="en-US" dirty="0"/>
          </a:p>
          <a:p>
            <a:pPr marL="0" indent="0">
              <a:buNone/>
            </a:pPr>
            <a:endParaRPr lang="en-US" dirty="0" smtClean="0"/>
          </a:p>
          <a:p>
            <a:endParaRPr lang="en-US" sz="1400" dirty="0"/>
          </a:p>
          <a:p>
            <a:endParaRPr lang="en-US" sz="1400" dirty="0" smtClean="0"/>
          </a:p>
          <a:p>
            <a:pPr marL="228600" indent="-228600">
              <a:buFont typeface="+mj-lt"/>
              <a:buAutoNum type="arabicPeriod"/>
            </a:pPr>
            <a:endParaRPr lang="en-US" sz="1400" dirty="0"/>
          </a:p>
          <a:p>
            <a:pPr marL="228600" indent="-228600">
              <a:buFont typeface="+mj-lt"/>
              <a:buAutoNum type="arabicPeriod"/>
            </a:pPr>
            <a:endParaRPr lang="en-US" sz="1400" dirty="0" smtClean="0"/>
          </a:p>
          <a:p>
            <a:pPr lvl="1"/>
            <a:endParaRPr lang="en-US" sz="1200" dirty="0"/>
          </a:p>
          <a:p>
            <a:pPr lvl="1"/>
            <a:endParaRPr lang="en-US" sz="1200" dirty="0"/>
          </a:p>
          <a:p>
            <a:pPr lvl="1"/>
            <a:endParaRPr lang="en-US" sz="1400" dirty="0" smtClean="0"/>
          </a:p>
          <a:p>
            <a:pPr marL="365760" lvl="1" indent="0">
              <a:buNone/>
            </a:pPr>
            <a:endParaRPr lang="en-US" sz="1300" dirty="0" smtClean="0"/>
          </a:p>
          <a:p>
            <a:pPr lvl="1"/>
            <a:endParaRPr lang="en-US" sz="1300" dirty="0"/>
          </a:p>
          <a:p>
            <a:pPr lvl="1"/>
            <a:endParaRPr lang="en-US" sz="1300" dirty="0" smtClean="0"/>
          </a:p>
          <a:p>
            <a:pPr lvl="1"/>
            <a:endParaRPr lang="en-US" sz="1300" dirty="0"/>
          </a:p>
        </p:txBody>
      </p:sp>
    </p:spTree>
    <p:extLst>
      <p:ext uri="{BB962C8B-B14F-4D97-AF65-F5344CB8AC3E}">
        <p14:creationId xmlns:p14="http://schemas.microsoft.com/office/powerpoint/2010/main" val="32401225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5845"/>
            <a:ext cx="7467600" cy="648555"/>
          </a:xfrm>
        </p:spPr>
        <p:txBody>
          <a:bodyPr>
            <a:normAutofit/>
          </a:bodyPr>
          <a:lstStyle/>
          <a:p>
            <a:r>
              <a:rPr lang="en-US" dirty="0" smtClean="0">
                <a:solidFill>
                  <a:srgbClr val="0F501E"/>
                </a:solidFill>
              </a:rPr>
              <a:t>Submission	</a:t>
            </a:r>
            <a:endParaRPr lang="en-US" b="1" dirty="0">
              <a:solidFill>
                <a:srgbClr val="0F501E"/>
              </a:solidFill>
            </a:endParaRPr>
          </a:p>
        </p:txBody>
      </p:sp>
      <p:sp>
        <p:nvSpPr>
          <p:cNvPr id="5" name="Slide Number Placeholder 4"/>
          <p:cNvSpPr>
            <a:spLocks noGrp="1"/>
          </p:cNvSpPr>
          <p:nvPr>
            <p:ph type="sldNum" sz="quarter" idx="12"/>
          </p:nvPr>
        </p:nvSpPr>
        <p:spPr/>
        <p:txBody>
          <a:bodyPr/>
          <a:lstStyle/>
          <a:p>
            <a:fld id="{9027127C-65B6-4B96-8641-358B3A99CB15}" type="slidenum">
              <a:rPr lang="en-US" smtClean="0"/>
              <a:t>23</a:t>
            </a:fld>
            <a:endParaRPr lang="en-US" dirty="0"/>
          </a:p>
        </p:txBody>
      </p:sp>
      <p:sp>
        <p:nvSpPr>
          <p:cNvPr id="4" name="Content Placeholder 3"/>
          <p:cNvSpPr>
            <a:spLocks noGrp="1"/>
          </p:cNvSpPr>
          <p:nvPr>
            <p:ph sz="quarter" idx="2"/>
          </p:nvPr>
        </p:nvSpPr>
        <p:spPr>
          <a:xfrm>
            <a:off x="533400" y="914400"/>
            <a:ext cx="7394448" cy="5410200"/>
          </a:xfrm>
        </p:spPr>
        <p:txBody>
          <a:bodyPr>
            <a:noAutofit/>
          </a:bodyPr>
          <a:lstStyle/>
          <a:p>
            <a:pPr algn="just"/>
            <a:r>
              <a:rPr lang="en-US" dirty="0" smtClean="0"/>
              <a:t>FTE documentation that shows</a:t>
            </a:r>
            <a:endParaRPr lang="en-US" sz="1600" dirty="0" smtClean="0"/>
          </a:p>
          <a:p>
            <a:pPr lvl="1" algn="just"/>
            <a:r>
              <a:rPr lang="en-US" dirty="0" smtClean="0"/>
              <a:t>Average number of FTE employees per month for the reference period:</a:t>
            </a:r>
          </a:p>
          <a:p>
            <a:pPr lvl="2" algn="just"/>
            <a:r>
              <a:rPr lang="en-US" dirty="0" smtClean="0"/>
              <a:t>February 15, 2019 to June 30, 2019,  </a:t>
            </a:r>
            <a:r>
              <a:rPr lang="en-US" dirty="0" smtClean="0">
                <a:solidFill>
                  <a:srgbClr val="FF0000"/>
                </a:solidFill>
              </a:rPr>
              <a:t>OR</a:t>
            </a:r>
          </a:p>
          <a:p>
            <a:pPr lvl="2" algn="just"/>
            <a:r>
              <a:rPr lang="en-US" dirty="0" smtClean="0"/>
              <a:t>January 1, 2020 to February 29, 2020.</a:t>
            </a:r>
          </a:p>
          <a:p>
            <a:pPr lvl="2" algn="just"/>
            <a:endParaRPr lang="en-US" sz="1400" dirty="0" smtClean="0"/>
          </a:p>
          <a:p>
            <a:pPr algn="just"/>
            <a:r>
              <a:rPr lang="en-US" dirty="0" smtClean="0"/>
              <a:t>Documents for Mortgage Interest, Rents and Utilities:</a:t>
            </a:r>
          </a:p>
          <a:p>
            <a:pPr lvl="1" algn="just">
              <a:spcAft>
                <a:spcPts val="600"/>
              </a:spcAft>
            </a:pPr>
            <a:r>
              <a:rPr lang="en-US" dirty="0" smtClean="0"/>
              <a:t>Verify existence of obligation prior to February 15, 2020.</a:t>
            </a:r>
          </a:p>
          <a:p>
            <a:pPr lvl="1" algn="just"/>
            <a:r>
              <a:rPr lang="en-US" dirty="0" smtClean="0"/>
              <a:t>Mortgage Interest  (both real and personal property);</a:t>
            </a:r>
          </a:p>
          <a:p>
            <a:pPr lvl="2" algn="just"/>
            <a:r>
              <a:rPr lang="en-US" dirty="0" smtClean="0"/>
              <a:t>Lender amortization schedule with payment support,</a:t>
            </a:r>
            <a:r>
              <a:rPr lang="en-US" dirty="0">
                <a:solidFill>
                  <a:srgbClr val="FF0000"/>
                </a:solidFill>
              </a:rPr>
              <a:t> OR</a:t>
            </a:r>
          </a:p>
          <a:p>
            <a:pPr lvl="2" algn="just">
              <a:spcAft>
                <a:spcPts val="600"/>
              </a:spcAft>
            </a:pPr>
            <a:r>
              <a:rPr lang="en-US" dirty="0" smtClean="0"/>
              <a:t>Lender statements from 2/15/20 and the covered period.</a:t>
            </a:r>
          </a:p>
          <a:p>
            <a:pPr lvl="1" algn="just"/>
            <a:r>
              <a:rPr lang="en-US" dirty="0" smtClean="0"/>
              <a:t>Rent and Leases  </a:t>
            </a:r>
            <a:r>
              <a:rPr lang="en-US" dirty="0"/>
              <a:t>(both real and personal property</a:t>
            </a:r>
            <a:r>
              <a:rPr lang="en-US" dirty="0" smtClean="0"/>
              <a:t>);</a:t>
            </a:r>
            <a:endParaRPr lang="en-US" dirty="0"/>
          </a:p>
          <a:p>
            <a:pPr lvl="2" algn="just"/>
            <a:r>
              <a:rPr lang="en-US" dirty="0" smtClean="0"/>
              <a:t>Current lease agreement with payment support, </a:t>
            </a:r>
            <a:r>
              <a:rPr lang="en-US" dirty="0" smtClean="0">
                <a:solidFill>
                  <a:srgbClr val="FF0000"/>
                </a:solidFill>
              </a:rPr>
              <a:t>OR</a:t>
            </a:r>
          </a:p>
          <a:p>
            <a:pPr lvl="2" algn="just">
              <a:spcAft>
                <a:spcPts val="600"/>
              </a:spcAft>
            </a:pPr>
            <a:r>
              <a:rPr lang="en-US" dirty="0"/>
              <a:t>Lessor account statements from 2/15/20 and the covered </a:t>
            </a:r>
            <a:r>
              <a:rPr lang="en-US" dirty="0" smtClean="0"/>
              <a:t>period.</a:t>
            </a:r>
            <a:endParaRPr lang="en-US" dirty="0"/>
          </a:p>
          <a:p>
            <a:pPr lvl="1" algn="just"/>
            <a:r>
              <a:rPr lang="en-US" dirty="0" smtClean="0"/>
              <a:t>Utilities;</a:t>
            </a:r>
          </a:p>
          <a:p>
            <a:pPr lvl="2" algn="just"/>
            <a:r>
              <a:rPr lang="en-US" dirty="0" smtClean="0"/>
              <a:t>Invoices of  2/15/20 and covered period with payment support. </a:t>
            </a:r>
          </a:p>
          <a:p>
            <a:pPr marL="457200" lvl="1" indent="0" algn="just">
              <a:buNone/>
            </a:pPr>
            <a:endParaRPr lang="en-US" sz="1700" dirty="0" smtClean="0"/>
          </a:p>
          <a:p>
            <a:pPr lvl="2" algn="just"/>
            <a:endParaRPr lang="en-US" sz="1700" dirty="0" smtClean="0"/>
          </a:p>
          <a:p>
            <a:pPr marL="731520" lvl="2" indent="0" algn="just">
              <a:buNone/>
            </a:pPr>
            <a:endParaRPr lang="en-US" sz="1700" dirty="0"/>
          </a:p>
          <a:p>
            <a:pPr marL="0" indent="0">
              <a:buNone/>
            </a:pPr>
            <a:endParaRPr lang="en-US" sz="1600" dirty="0" smtClean="0"/>
          </a:p>
        </p:txBody>
      </p:sp>
    </p:spTree>
    <p:extLst>
      <p:ext uri="{BB962C8B-B14F-4D97-AF65-F5344CB8AC3E}">
        <p14:creationId xmlns:p14="http://schemas.microsoft.com/office/powerpoint/2010/main" val="3073716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457200"/>
            <a:ext cx="8001000" cy="533400"/>
          </a:xfrm>
        </p:spPr>
        <p:txBody>
          <a:bodyPr>
            <a:noAutofit/>
          </a:bodyPr>
          <a:lstStyle/>
          <a:p>
            <a:r>
              <a:rPr lang="en-US" sz="3200" b="1" dirty="0" smtClean="0">
                <a:solidFill>
                  <a:srgbClr val="0F501E"/>
                </a:solidFill>
              </a:rPr>
              <a:t>Documents to Maintain</a:t>
            </a:r>
            <a:endParaRPr lang="en-US" sz="3200" b="1" dirty="0">
              <a:solidFill>
                <a:srgbClr val="0F501E"/>
              </a:solidFill>
            </a:endParaRPr>
          </a:p>
        </p:txBody>
      </p:sp>
      <p:sp>
        <p:nvSpPr>
          <p:cNvPr id="4" name="Slide Number Placeholder 3"/>
          <p:cNvSpPr>
            <a:spLocks noGrp="1"/>
          </p:cNvSpPr>
          <p:nvPr>
            <p:ph type="sldNum" sz="quarter" idx="12"/>
          </p:nvPr>
        </p:nvSpPr>
        <p:spPr/>
        <p:txBody>
          <a:bodyPr/>
          <a:lstStyle/>
          <a:p>
            <a:fld id="{9027127C-65B6-4B96-8641-358B3A99CB15}" type="slidenum">
              <a:rPr lang="en-US" smtClean="0"/>
              <a:t>24</a:t>
            </a:fld>
            <a:endParaRPr lang="en-US" dirty="0"/>
          </a:p>
        </p:txBody>
      </p:sp>
      <p:sp>
        <p:nvSpPr>
          <p:cNvPr id="3" name="Content Placeholder 2"/>
          <p:cNvSpPr>
            <a:spLocks noGrp="1"/>
          </p:cNvSpPr>
          <p:nvPr>
            <p:ph sz="quarter" idx="2"/>
          </p:nvPr>
        </p:nvSpPr>
        <p:spPr>
          <a:xfrm>
            <a:off x="457200" y="1371600"/>
            <a:ext cx="7165848" cy="4267200"/>
          </a:xfrm>
        </p:spPr>
        <p:txBody>
          <a:bodyPr>
            <a:normAutofit fontScale="92500" lnSpcReduction="20000"/>
          </a:bodyPr>
          <a:lstStyle/>
          <a:p>
            <a:endParaRPr lang="en-US" sz="1600" dirty="0" smtClean="0"/>
          </a:p>
          <a:p>
            <a:pPr algn="just"/>
            <a:r>
              <a:rPr lang="en-US" sz="1900" dirty="0" smtClean="0"/>
              <a:t>All records related to the Forgiveness Application must be kept for six years after the loan is forgiven or is paid in full </a:t>
            </a:r>
            <a:r>
              <a:rPr lang="en-US" sz="1900" b="1" dirty="0" smtClean="0"/>
              <a:t>including:</a:t>
            </a:r>
          </a:p>
          <a:p>
            <a:pPr lvl="1" algn="just"/>
            <a:r>
              <a:rPr lang="en-US" sz="1700" dirty="0" smtClean="0"/>
              <a:t>Necessity of the loan request.</a:t>
            </a:r>
          </a:p>
          <a:p>
            <a:pPr lvl="1" algn="just"/>
            <a:r>
              <a:rPr lang="en-US" sz="1700" dirty="0" smtClean="0"/>
              <a:t>Eligibility for a PPP loan.</a:t>
            </a:r>
          </a:p>
          <a:p>
            <a:pPr lvl="1" algn="just"/>
            <a:endParaRPr lang="en-US" sz="1700" dirty="0" smtClean="0"/>
          </a:p>
          <a:p>
            <a:pPr algn="just"/>
            <a:endParaRPr lang="en-US" sz="1900" dirty="0"/>
          </a:p>
          <a:p>
            <a:pPr algn="just"/>
            <a:r>
              <a:rPr lang="en-US" sz="1900" dirty="0" smtClean="0"/>
              <a:t>Payroll - documents supporting schedule A (page 6) related to each employee for:</a:t>
            </a:r>
          </a:p>
          <a:p>
            <a:pPr lvl="1" algn="just"/>
            <a:r>
              <a:rPr lang="en-US" sz="1700" dirty="0" smtClean="0"/>
              <a:t>Salary/wage reduction calculation.</a:t>
            </a:r>
          </a:p>
          <a:p>
            <a:pPr lvl="1" algn="just"/>
            <a:r>
              <a:rPr lang="en-US" sz="1700" dirty="0" smtClean="0"/>
              <a:t>FTE calculations including;</a:t>
            </a:r>
          </a:p>
          <a:p>
            <a:pPr lvl="2" algn="just"/>
            <a:r>
              <a:rPr lang="en-US" sz="1700" dirty="0" smtClean="0"/>
              <a:t>job offers and refusals.</a:t>
            </a:r>
          </a:p>
          <a:p>
            <a:pPr lvl="2" algn="just"/>
            <a:r>
              <a:rPr lang="en-US" sz="1700" dirty="0" smtClean="0"/>
              <a:t>voluntary resignations.</a:t>
            </a:r>
          </a:p>
          <a:p>
            <a:pPr lvl="2" algn="just"/>
            <a:r>
              <a:rPr lang="en-US" sz="1700" dirty="0" smtClean="0"/>
              <a:t>written requests for work schedule reductions.</a:t>
            </a:r>
          </a:p>
          <a:p>
            <a:pPr lvl="2" algn="just"/>
            <a:endParaRPr lang="en-US" sz="1700" dirty="0"/>
          </a:p>
          <a:p>
            <a:pPr marL="731520" lvl="2" indent="0" algn="just">
              <a:buNone/>
            </a:pPr>
            <a:r>
              <a:rPr lang="en-US" sz="1700" dirty="0" smtClean="0"/>
              <a:t>  </a:t>
            </a:r>
          </a:p>
          <a:p>
            <a:pPr lvl="2" algn="just"/>
            <a:endParaRPr lang="en-US" sz="1700" dirty="0" smtClean="0"/>
          </a:p>
          <a:p>
            <a:pPr lvl="2" algn="just"/>
            <a:endParaRPr lang="en-US" sz="1700" dirty="0" smtClean="0"/>
          </a:p>
          <a:p>
            <a:pPr marL="365760" lvl="1" indent="0" algn="just">
              <a:buNone/>
            </a:pPr>
            <a:endParaRPr lang="en-US" sz="1500" dirty="0" smtClean="0"/>
          </a:p>
          <a:p>
            <a:pPr algn="just"/>
            <a:endParaRPr lang="en-US" sz="1700" dirty="0"/>
          </a:p>
          <a:p>
            <a:endParaRPr lang="en-US" sz="1600" dirty="0" smtClean="0"/>
          </a:p>
        </p:txBody>
      </p:sp>
    </p:spTree>
    <p:extLst>
      <p:ext uri="{BB962C8B-B14F-4D97-AF65-F5344CB8AC3E}">
        <p14:creationId xmlns:p14="http://schemas.microsoft.com/office/powerpoint/2010/main" val="2193159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9022"/>
            <a:ext cx="7467600" cy="911795"/>
          </a:xfrm>
        </p:spPr>
        <p:txBody>
          <a:bodyPr>
            <a:noAutofit/>
          </a:bodyPr>
          <a:lstStyle/>
          <a:p>
            <a:r>
              <a:rPr lang="en-US" sz="3200" b="1" dirty="0" smtClean="0">
                <a:solidFill>
                  <a:srgbClr val="0F501E"/>
                </a:solidFill>
              </a:rPr>
              <a:t>Additional Questions?</a:t>
            </a:r>
            <a:r>
              <a:rPr lang="en-US" dirty="0"/>
              <a:t/>
            </a:r>
            <a:br>
              <a:rPr lang="en-US" dirty="0"/>
            </a:br>
            <a:r>
              <a:rPr lang="en-US" sz="1400" dirty="0" smtClean="0"/>
              <a:t>		  </a:t>
            </a:r>
            <a:endParaRPr lang="en-US" sz="3200" b="1" u="sng" dirty="0"/>
          </a:p>
        </p:txBody>
      </p:sp>
      <p:sp>
        <p:nvSpPr>
          <p:cNvPr id="3" name="Content Placeholder 2"/>
          <p:cNvSpPr>
            <a:spLocks noGrp="1"/>
          </p:cNvSpPr>
          <p:nvPr>
            <p:ph sz="quarter" idx="1"/>
          </p:nvPr>
        </p:nvSpPr>
        <p:spPr>
          <a:xfrm>
            <a:off x="457200" y="4915925"/>
            <a:ext cx="7086600" cy="1220225"/>
          </a:xfrm>
        </p:spPr>
        <p:txBody>
          <a:bodyPr>
            <a:normAutofit/>
          </a:bodyPr>
          <a:lstStyle/>
          <a:p>
            <a:pPr marL="0" indent="0">
              <a:spcBef>
                <a:spcPts val="0"/>
              </a:spcBef>
              <a:buNone/>
            </a:pPr>
            <a:endParaRPr lang="en-US" sz="3000" b="1" dirty="0" smtClean="0">
              <a:solidFill>
                <a:schemeClr val="tx2"/>
              </a:solidFill>
              <a:latin typeface="+mj-lt"/>
              <a:ea typeface="+mj-ea"/>
              <a:cs typeface="+mj-cs"/>
            </a:endParaRPr>
          </a:p>
          <a:p>
            <a:pPr marL="0" indent="0" algn="ctr">
              <a:spcBef>
                <a:spcPts val="0"/>
              </a:spcBef>
              <a:buNone/>
            </a:pPr>
            <a:r>
              <a:rPr lang="en-US" sz="3000" b="1" dirty="0" smtClean="0">
                <a:solidFill>
                  <a:srgbClr val="0F501E"/>
                </a:solidFill>
                <a:latin typeface="+mj-lt"/>
                <a:ea typeface="+mj-ea"/>
                <a:cs typeface="+mj-cs"/>
              </a:rPr>
              <a:t>www.thempgroupcpa.com</a:t>
            </a:r>
            <a:endParaRPr lang="en-US" sz="3000" b="1" dirty="0">
              <a:solidFill>
                <a:srgbClr val="0F501E"/>
              </a:solidFill>
              <a:latin typeface="+mj-lt"/>
              <a:ea typeface="+mj-ea"/>
              <a:cs typeface="+mj-cs"/>
            </a:endParaRPr>
          </a:p>
        </p:txBody>
      </p:sp>
      <p:sp>
        <p:nvSpPr>
          <p:cNvPr id="8" name="Slide Number Placeholder 7"/>
          <p:cNvSpPr>
            <a:spLocks noGrp="1"/>
          </p:cNvSpPr>
          <p:nvPr>
            <p:ph type="sldNum" sz="quarter" idx="15"/>
          </p:nvPr>
        </p:nvSpPr>
        <p:spPr/>
        <p:txBody>
          <a:bodyPr/>
          <a:lstStyle/>
          <a:p>
            <a:fld id="{480F8B2E-E437-4995-8413-526660D40DA0}" type="slidenum">
              <a:rPr lang="en-US" smtClean="0">
                <a:solidFill>
                  <a:schemeClr val="bg1"/>
                </a:solidFill>
              </a:rPr>
              <a:pPr/>
              <a:t>25</a:t>
            </a:fld>
            <a:endParaRPr lang="en-US" dirty="0">
              <a:solidFill>
                <a:schemeClr val="bg1"/>
              </a:solidFill>
            </a:endParaRPr>
          </a:p>
        </p:txBody>
      </p:sp>
      <p:pic>
        <p:nvPicPr>
          <p:cNvPr id="4" name="Picture 3"/>
          <p:cNvPicPr>
            <a:picLocks noChangeAspect="1"/>
          </p:cNvPicPr>
          <p:nvPr/>
        </p:nvPicPr>
        <p:blipFill>
          <a:blip r:embed="rId2"/>
          <a:stretch>
            <a:fillRect/>
          </a:stretch>
        </p:blipFill>
        <p:spPr>
          <a:xfrm>
            <a:off x="457200" y="2125100"/>
            <a:ext cx="1480342" cy="2728913"/>
          </a:xfrm>
          <a:prstGeom prst="rect">
            <a:avLst/>
          </a:prstGeom>
        </p:spPr>
      </p:pic>
      <p:pic>
        <p:nvPicPr>
          <p:cNvPr id="5" name="Picture 4"/>
          <p:cNvPicPr>
            <a:picLocks noChangeAspect="1"/>
          </p:cNvPicPr>
          <p:nvPr/>
        </p:nvPicPr>
        <p:blipFill>
          <a:blip r:embed="rId3"/>
          <a:stretch>
            <a:fillRect/>
          </a:stretch>
        </p:blipFill>
        <p:spPr>
          <a:xfrm>
            <a:off x="2286000" y="2041360"/>
            <a:ext cx="1447800" cy="2903140"/>
          </a:xfrm>
          <a:prstGeom prst="rect">
            <a:avLst/>
          </a:prstGeom>
        </p:spPr>
      </p:pic>
      <p:pic>
        <p:nvPicPr>
          <p:cNvPr id="6" name="Picture 5"/>
          <p:cNvPicPr>
            <a:picLocks noChangeAspect="1"/>
          </p:cNvPicPr>
          <p:nvPr/>
        </p:nvPicPr>
        <p:blipFill>
          <a:blip r:embed="rId4"/>
          <a:stretch>
            <a:fillRect/>
          </a:stretch>
        </p:blipFill>
        <p:spPr>
          <a:xfrm>
            <a:off x="5943600" y="2091250"/>
            <a:ext cx="1419225" cy="3166550"/>
          </a:xfrm>
          <a:prstGeom prst="rect">
            <a:avLst/>
          </a:prstGeom>
        </p:spPr>
      </p:pic>
      <p:pic>
        <p:nvPicPr>
          <p:cNvPr id="7" name="Picture 6"/>
          <p:cNvPicPr>
            <a:picLocks noChangeAspect="1"/>
          </p:cNvPicPr>
          <p:nvPr/>
        </p:nvPicPr>
        <p:blipFill>
          <a:blip r:embed="rId5"/>
          <a:stretch>
            <a:fillRect/>
          </a:stretch>
        </p:blipFill>
        <p:spPr>
          <a:xfrm>
            <a:off x="4000500" y="2011479"/>
            <a:ext cx="1585062" cy="3091655"/>
          </a:xfrm>
          <a:prstGeom prst="rect">
            <a:avLst/>
          </a:prstGeom>
        </p:spPr>
      </p:pic>
      <p:sp>
        <p:nvSpPr>
          <p:cNvPr id="9" name="Content Placeholder 2"/>
          <p:cNvSpPr txBox="1">
            <a:spLocks/>
          </p:cNvSpPr>
          <p:nvPr/>
        </p:nvSpPr>
        <p:spPr>
          <a:xfrm>
            <a:off x="571500" y="1429065"/>
            <a:ext cx="7086600" cy="557787"/>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18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16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6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6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a:spcBef>
                <a:spcPts val="0"/>
              </a:spcBef>
              <a:buFont typeface="Wingdings"/>
              <a:buNone/>
            </a:pPr>
            <a:r>
              <a:rPr lang="en-US" sz="2800" b="1" u="sng" cap="small" dirty="0" smtClean="0">
                <a:solidFill>
                  <a:srgbClr val="0F501E"/>
                </a:solidFill>
                <a:latin typeface="+mj-lt"/>
                <a:ea typeface="+mj-ea"/>
                <a:cs typeface="+mj-cs"/>
              </a:rPr>
              <a:t>Contact Us</a:t>
            </a:r>
            <a:endParaRPr lang="en-US" sz="2800" b="1" u="sng" cap="small" dirty="0">
              <a:solidFill>
                <a:srgbClr val="0F501E"/>
              </a:solidFill>
              <a:latin typeface="+mj-lt"/>
              <a:ea typeface="+mj-ea"/>
              <a:cs typeface="+mj-cs"/>
            </a:endParaRPr>
          </a:p>
        </p:txBody>
      </p:sp>
    </p:spTree>
    <p:extLst>
      <p:ext uri="{BB962C8B-B14F-4D97-AF65-F5344CB8AC3E}">
        <p14:creationId xmlns:p14="http://schemas.microsoft.com/office/powerpoint/2010/main" val="1731951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Autofit/>
          </a:bodyPr>
          <a:lstStyle/>
          <a:p>
            <a:r>
              <a:rPr lang="en-US" dirty="0" smtClean="0"/>
              <a:t/>
            </a:r>
            <a:br>
              <a:rPr lang="en-US" dirty="0" smtClean="0"/>
            </a:br>
            <a:r>
              <a:rPr lang="en-US" dirty="0"/>
              <a:t/>
            </a:r>
            <a:br>
              <a:rPr lang="en-US" dirty="0"/>
            </a:br>
            <a:r>
              <a:rPr lang="en-US" dirty="0">
                <a:solidFill>
                  <a:srgbClr val="0F501E"/>
                </a:solidFill>
              </a:rPr>
              <a:t>Agenda</a:t>
            </a:r>
          </a:p>
        </p:txBody>
      </p:sp>
      <p:sp>
        <p:nvSpPr>
          <p:cNvPr id="3" name="Content Placeholder 2"/>
          <p:cNvSpPr>
            <a:spLocks noGrp="1"/>
          </p:cNvSpPr>
          <p:nvPr>
            <p:ph sz="quarter" idx="1"/>
          </p:nvPr>
        </p:nvSpPr>
        <p:spPr>
          <a:xfrm>
            <a:off x="457200" y="1600200"/>
            <a:ext cx="8153400" cy="4492752"/>
          </a:xfrm>
        </p:spPr>
        <p:txBody>
          <a:bodyPr numCol="2" spcCol="0">
            <a:noAutofit/>
          </a:bodyPr>
          <a:lstStyle/>
          <a:p>
            <a:pPr lvl="0"/>
            <a:r>
              <a:rPr lang="en-US" dirty="0"/>
              <a:t>Latest Updates</a:t>
            </a:r>
          </a:p>
          <a:p>
            <a:pPr lvl="0"/>
            <a:r>
              <a:rPr lang="en-US" dirty="0"/>
              <a:t>Owner Payroll Cost Limitation</a:t>
            </a:r>
          </a:p>
          <a:p>
            <a:pPr lvl="0"/>
            <a:r>
              <a:rPr lang="en-US" dirty="0"/>
              <a:t>Reminders</a:t>
            </a:r>
          </a:p>
          <a:p>
            <a:pPr lvl="0"/>
            <a:r>
              <a:rPr lang="en-US" dirty="0"/>
              <a:t>Overview</a:t>
            </a:r>
          </a:p>
          <a:p>
            <a:pPr lvl="0"/>
            <a:r>
              <a:rPr lang="en-US" dirty="0"/>
              <a:t>Loan Application</a:t>
            </a:r>
          </a:p>
          <a:p>
            <a:pPr lvl="0"/>
            <a:r>
              <a:rPr lang="en-US" dirty="0"/>
              <a:t>Process</a:t>
            </a:r>
          </a:p>
          <a:p>
            <a:pPr lvl="0"/>
            <a:r>
              <a:rPr lang="en-US" dirty="0"/>
              <a:t>Example: Schedule A Worksheet</a:t>
            </a:r>
          </a:p>
          <a:p>
            <a:pPr lvl="0"/>
            <a:r>
              <a:rPr lang="en-US" dirty="0"/>
              <a:t>Which Forgiveness Form Do I Use?</a:t>
            </a:r>
          </a:p>
          <a:p>
            <a:pPr lvl="0"/>
            <a:r>
              <a:rPr lang="en-US" dirty="0"/>
              <a:t>Comprehensive Forgiveness Example</a:t>
            </a:r>
          </a:p>
          <a:p>
            <a:pPr lvl="0"/>
            <a:endParaRPr lang="en-US" dirty="0" smtClean="0"/>
          </a:p>
          <a:p>
            <a:pPr lvl="0"/>
            <a:endParaRPr lang="en-US" dirty="0"/>
          </a:p>
          <a:p>
            <a:pPr lvl="0"/>
            <a:endParaRPr lang="en-US" dirty="0" smtClean="0"/>
          </a:p>
          <a:p>
            <a:pPr lvl="0"/>
            <a:endParaRPr lang="en-US" dirty="0"/>
          </a:p>
          <a:p>
            <a:pPr lvl="0"/>
            <a:r>
              <a:rPr lang="en-US" dirty="0" smtClean="0"/>
              <a:t>Forgivable </a:t>
            </a:r>
            <a:r>
              <a:rPr lang="en-US" dirty="0"/>
              <a:t>Nonpayroll Costs</a:t>
            </a:r>
          </a:p>
          <a:p>
            <a:pPr lvl="0"/>
            <a:r>
              <a:rPr lang="en-US" dirty="0" smtClean="0"/>
              <a:t>Forgivable </a:t>
            </a:r>
            <a:r>
              <a:rPr lang="en-US" dirty="0"/>
              <a:t>Payroll Costs</a:t>
            </a:r>
          </a:p>
          <a:p>
            <a:pPr lvl="0"/>
            <a:r>
              <a:rPr lang="en-US" dirty="0"/>
              <a:t>Covered Period</a:t>
            </a:r>
          </a:p>
          <a:p>
            <a:pPr lvl="0"/>
            <a:r>
              <a:rPr lang="en-US" dirty="0"/>
              <a:t>Paid and/or Incurred Nonpayroll Costs</a:t>
            </a:r>
          </a:p>
          <a:p>
            <a:pPr lvl="0"/>
            <a:r>
              <a:rPr lang="en-US" dirty="0"/>
              <a:t>Paid and/or Incurred Payroll Costs</a:t>
            </a:r>
          </a:p>
          <a:p>
            <a:pPr lvl="0"/>
            <a:r>
              <a:rPr lang="en-US" dirty="0"/>
              <a:t>FTE Calculation</a:t>
            </a:r>
          </a:p>
          <a:p>
            <a:pPr lvl="0"/>
            <a:r>
              <a:rPr lang="en-US" dirty="0"/>
              <a:t>Pay Rate Reduction</a:t>
            </a:r>
          </a:p>
          <a:p>
            <a:pPr lvl="0"/>
            <a:r>
              <a:rPr lang="en-US" dirty="0"/>
              <a:t>Submission </a:t>
            </a:r>
          </a:p>
          <a:p>
            <a:pPr lvl="0"/>
            <a:r>
              <a:rPr lang="en-US" dirty="0"/>
              <a:t>Documents to Maintain</a:t>
            </a:r>
          </a:p>
          <a:p>
            <a:pPr lvl="0"/>
            <a:r>
              <a:rPr lang="en-US" dirty="0"/>
              <a:t>Additional Questions?</a:t>
            </a:r>
          </a:p>
          <a:p>
            <a:endParaRPr lang="en-US" dirty="0" smtClean="0"/>
          </a:p>
          <a:p>
            <a:endParaRPr lang="en-US" dirty="0" smtClean="0"/>
          </a:p>
          <a:p>
            <a:endParaRPr lang="en-US" dirty="0"/>
          </a:p>
        </p:txBody>
      </p:sp>
      <p:sp>
        <p:nvSpPr>
          <p:cNvPr id="4" name="Slide Number Placeholder 3"/>
          <p:cNvSpPr>
            <a:spLocks noGrp="1"/>
          </p:cNvSpPr>
          <p:nvPr>
            <p:ph type="sldNum" sz="quarter" idx="15"/>
          </p:nvPr>
        </p:nvSpPr>
        <p:spPr/>
        <p:txBody>
          <a:bodyPr/>
          <a:lstStyle/>
          <a:p>
            <a:fld id="{480F8B2E-E437-4995-8413-526660D40DA0}" type="slidenum">
              <a:rPr lang="en-US" smtClean="0"/>
              <a:pPr/>
              <a:t>3</a:t>
            </a:fld>
            <a:endParaRPr lang="en-US" dirty="0"/>
          </a:p>
        </p:txBody>
      </p:sp>
    </p:spTree>
    <p:extLst>
      <p:ext uri="{BB962C8B-B14F-4D97-AF65-F5344CB8AC3E}">
        <p14:creationId xmlns:p14="http://schemas.microsoft.com/office/powerpoint/2010/main" val="3758401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normAutofit/>
          </a:bodyPr>
          <a:lstStyle/>
          <a:p>
            <a:r>
              <a:rPr lang="en-US" dirty="0" smtClean="0">
                <a:solidFill>
                  <a:srgbClr val="0F501E"/>
                </a:solidFill>
              </a:rPr>
              <a:t>Latest Updates				1/2</a:t>
            </a:r>
            <a:endParaRPr lang="en-US" dirty="0">
              <a:solidFill>
                <a:srgbClr val="0F501E"/>
              </a:solidFill>
            </a:endParaRPr>
          </a:p>
        </p:txBody>
      </p:sp>
      <p:sp>
        <p:nvSpPr>
          <p:cNvPr id="3" name="Content Placeholder 2"/>
          <p:cNvSpPr>
            <a:spLocks noGrp="1"/>
          </p:cNvSpPr>
          <p:nvPr>
            <p:ph sz="quarter" idx="1"/>
          </p:nvPr>
        </p:nvSpPr>
        <p:spPr>
          <a:xfrm>
            <a:off x="457200" y="1295400"/>
            <a:ext cx="7467600" cy="5178552"/>
          </a:xfrm>
        </p:spPr>
        <p:txBody>
          <a:bodyPr>
            <a:normAutofit/>
          </a:bodyPr>
          <a:lstStyle/>
          <a:p>
            <a:endParaRPr lang="en-US" dirty="0" smtClean="0"/>
          </a:p>
          <a:p>
            <a:r>
              <a:rPr lang="en-US" dirty="0" smtClean="0"/>
              <a:t>LARGE BORROWERS</a:t>
            </a:r>
          </a:p>
          <a:p>
            <a:pPr lvl="1"/>
            <a:r>
              <a:rPr lang="en-US" dirty="0" smtClean="0"/>
              <a:t>About 30,000 of the 5.2M PPP loans were $2M or more. </a:t>
            </a:r>
          </a:p>
          <a:p>
            <a:pPr lvl="2"/>
            <a:r>
              <a:rPr lang="en-US" dirty="0"/>
              <a:t>Affiliated entities are included in the $2M figure.</a:t>
            </a:r>
          </a:p>
          <a:p>
            <a:pPr lvl="1"/>
            <a:r>
              <a:rPr lang="en-US" dirty="0" smtClean="0"/>
              <a:t>These borrowers are required to file a Loan Necessity Questionnaire.</a:t>
            </a:r>
          </a:p>
          <a:p>
            <a:pPr lvl="2"/>
            <a:r>
              <a:rPr lang="en-US" dirty="0" smtClean="0"/>
              <a:t>Lenders </a:t>
            </a:r>
            <a:r>
              <a:rPr lang="en-US" dirty="0"/>
              <a:t>are not required to verify or validate the information.</a:t>
            </a:r>
          </a:p>
          <a:p>
            <a:pPr lvl="1"/>
            <a:r>
              <a:rPr lang="en-US" dirty="0" smtClean="0"/>
              <a:t>See Forms 3509 (for profit) and 3510 (not-for-profit);</a:t>
            </a:r>
          </a:p>
          <a:p>
            <a:pPr lvl="2"/>
            <a:r>
              <a:rPr lang="en-US" dirty="0" smtClean="0"/>
              <a:t>Probably a good reason to hold the forgiveness application as we expect additional guidance and modifications to this form.</a:t>
            </a:r>
          </a:p>
          <a:p>
            <a:pPr lvl="1"/>
            <a:endParaRPr lang="en-US" dirty="0"/>
          </a:p>
          <a:p>
            <a:r>
              <a:rPr lang="en-US" dirty="0" smtClean="0"/>
              <a:t>RENTS</a:t>
            </a:r>
          </a:p>
          <a:p>
            <a:pPr lvl="1"/>
            <a:r>
              <a:rPr lang="en-US" dirty="0" smtClean="0"/>
              <a:t>Rental payments must be reduced by any sublease income.</a:t>
            </a:r>
          </a:p>
          <a:p>
            <a:pPr lvl="1"/>
            <a:r>
              <a:rPr lang="en-US" dirty="0" smtClean="0"/>
              <a:t>Related parties:</a:t>
            </a:r>
          </a:p>
          <a:p>
            <a:pPr lvl="2"/>
            <a:r>
              <a:rPr lang="en-US" dirty="0" smtClean="0"/>
              <a:t>Defined as ANY ownership in common between the business and the property owner.</a:t>
            </a:r>
          </a:p>
          <a:p>
            <a:pPr lvl="2"/>
            <a:r>
              <a:rPr lang="en-US" dirty="0" smtClean="0"/>
              <a:t>Rent can only be forgiven to the extent of the mortgage interest paid by the property owner.</a:t>
            </a:r>
          </a:p>
          <a:p>
            <a:pPr lvl="1"/>
            <a:endParaRPr lang="en-US" dirty="0" smtClean="0"/>
          </a:p>
          <a:p>
            <a:endParaRPr lang="en-US" b="1" dirty="0" smtClean="0">
              <a:solidFill>
                <a:srgbClr val="FF0000"/>
              </a:solidFill>
            </a:endParaRPr>
          </a:p>
          <a:p>
            <a:pPr marL="731520" lvl="2" indent="0">
              <a:buNone/>
            </a:pPr>
            <a:endParaRPr lang="en-US" dirty="0" smtClean="0"/>
          </a:p>
          <a:p>
            <a:pPr marL="365760" lvl="1" indent="0">
              <a:buNone/>
            </a:pPr>
            <a:endParaRPr lang="en-US" dirty="0" smtClean="0"/>
          </a:p>
        </p:txBody>
      </p:sp>
      <p:sp>
        <p:nvSpPr>
          <p:cNvPr id="4" name="Slide Number Placeholder 3"/>
          <p:cNvSpPr>
            <a:spLocks noGrp="1"/>
          </p:cNvSpPr>
          <p:nvPr>
            <p:ph type="sldNum" sz="quarter" idx="15"/>
          </p:nvPr>
        </p:nvSpPr>
        <p:spPr/>
        <p:txBody>
          <a:bodyPr/>
          <a:lstStyle/>
          <a:p>
            <a:fld id="{480F8B2E-E437-4995-8413-526660D40DA0}" type="slidenum">
              <a:rPr lang="en-US" smtClean="0"/>
              <a:pPr/>
              <a:t>4</a:t>
            </a:fld>
            <a:endParaRPr lang="en-US" dirty="0"/>
          </a:p>
        </p:txBody>
      </p:sp>
    </p:spTree>
    <p:extLst>
      <p:ext uri="{BB962C8B-B14F-4D97-AF65-F5344CB8AC3E}">
        <p14:creationId xmlns:p14="http://schemas.microsoft.com/office/powerpoint/2010/main" val="4196726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a:solidFill>
                  <a:srgbClr val="0F501E"/>
                </a:solidFill>
              </a:rPr>
              <a:t>Latest Updates				</a:t>
            </a:r>
            <a:r>
              <a:rPr lang="en-US" dirty="0" smtClean="0">
                <a:solidFill>
                  <a:srgbClr val="0F501E"/>
                </a:solidFill>
              </a:rPr>
              <a:t>2/2</a:t>
            </a:r>
            <a:endParaRPr lang="en-US" dirty="0"/>
          </a:p>
        </p:txBody>
      </p:sp>
      <p:sp>
        <p:nvSpPr>
          <p:cNvPr id="3" name="Content Placeholder 2"/>
          <p:cNvSpPr>
            <a:spLocks noGrp="1"/>
          </p:cNvSpPr>
          <p:nvPr>
            <p:ph sz="quarter" idx="1"/>
          </p:nvPr>
        </p:nvSpPr>
        <p:spPr>
          <a:xfrm>
            <a:off x="457200" y="1086465"/>
            <a:ext cx="7467600" cy="5254752"/>
          </a:xfrm>
        </p:spPr>
        <p:txBody>
          <a:bodyPr>
            <a:normAutofit/>
          </a:bodyPr>
          <a:lstStyle/>
          <a:p>
            <a:pPr lvl="1"/>
            <a:endParaRPr lang="en-US" dirty="0" smtClean="0"/>
          </a:p>
          <a:p>
            <a:r>
              <a:rPr lang="en-US" dirty="0" smtClean="0">
                <a:solidFill>
                  <a:srgbClr val="FF0000"/>
                </a:solidFill>
              </a:rPr>
              <a:t>Lenders need only verify eligible costs to the amount of the PPP loan.   </a:t>
            </a:r>
            <a:endParaRPr lang="en-US" dirty="0">
              <a:solidFill>
                <a:srgbClr val="FF0000"/>
              </a:solidFill>
            </a:endParaRPr>
          </a:p>
          <a:p>
            <a:pPr lvl="1"/>
            <a:r>
              <a:rPr lang="en-US" dirty="0" smtClean="0"/>
              <a:t>There is no need to be an “over achiever” and submit and document costs that exceed the PPP loan. </a:t>
            </a:r>
          </a:p>
          <a:p>
            <a:pPr lvl="1"/>
            <a:r>
              <a:rPr lang="en-US" dirty="0" smtClean="0"/>
              <a:t>If payroll costs exceed the amount of the PPP loan there is no need to submit </a:t>
            </a:r>
            <a:r>
              <a:rPr lang="en-US" dirty="0" err="1" smtClean="0"/>
              <a:t>nonpayroll</a:t>
            </a:r>
            <a:r>
              <a:rPr lang="en-US" dirty="0" smtClean="0"/>
              <a:t> costs.</a:t>
            </a:r>
          </a:p>
          <a:p>
            <a:pPr marL="365760" lvl="1" indent="0">
              <a:buNone/>
            </a:pPr>
            <a:endParaRPr lang="en-US" dirty="0" smtClean="0"/>
          </a:p>
          <a:p>
            <a:r>
              <a:rPr lang="en-US" dirty="0" smtClean="0"/>
              <a:t>“Owner of a business” </a:t>
            </a:r>
          </a:p>
          <a:p>
            <a:pPr lvl="1"/>
            <a:r>
              <a:rPr lang="en-US" dirty="0" smtClean="0"/>
              <a:t>Defined as 5% of more ownership stake.</a:t>
            </a:r>
          </a:p>
          <a:p>
            <a:pPr lvl="1"/>
            <a:r>
              <a:rPr lang="en-US" dirty="0" smtClean="0"/>
              <a:t>Compensation limited (slide 6).</a:t>
            </a:r>
          </a:p>
          <a:p>
            <a:pPr marL="365760" lvl="1" indent="0">
              <a:buNone/>
            </a:pPr>
            <a:endParaRPr lang="en-US" dirty="0"/>
          </a:p>
          <a:p>
            <a:r>
              <a:rPr lang="en-US" dirty="0" smtClean="0"/>
              <a:t>Transportation Utility, has been defined. </a:t>
            </a:r>
          </a:p>
          <a:p>
            <a:pPr lvl="1"/>
            <a:r>
              <a:rPr lang="en-US" dirty="0" smtClean="0"/>
              <a:t>NOT fuel used by business vehicles as originally thought. </a:t>
            </a:r>
          </a:p>
          <a:p>
            <a:pPr lvl="1"/>
            <a:r>
              <a:rPr lang="en-US" dirty="0"/>
              <a:t>F</a:t>
            </a:r>
            <a:r>
              <a:rPr lang="en-US" dirty="0" smtClean="0"/>
              <a:t>ee charged for </a:t>
            </a:r>
            <a:r>
              <a:rPr lang="en-US" dirty="0"/>
              <a:t>distributing the </a:t>
            </a:r>
            <a:r>
              <a:rPr lang="en-US" dirty="0" smtClean="0"/>
              <a:t>utility.</a:t>
            </a:r>
          </a:p>
          <a:p>
            <a:endParaRPr lang="en-US" dirty="0" smtClean="0"/>
          </a:p>
          <a:p>
            <a:r>
              <a:rPr lang="en-US" dirty="0" smtClean="0"/>
              <a:t>Health insurance premiums include vision and dental benefits.</a:t>
            </a:r>
          </a:p>
        </p:txBody>
      </p:sp>
      <p:sp>
        <p:nvSpPr>
          <p:cNvPr id="4" name="Slide Number Placeholder 3"/>
          <p:cNvSpPr>
            <a:spLocks noGrp="1"/>
          </p:cNvSpPr>
          <p:nvPr>
            <p:ph type="sldNum" sz="quarter" idx="15"/>
          </p:nvPr>
        </p:nvSpPr>
        <p:spPr/>
        <p:txBody>
          <a:bodyPr/>
          <a:lstStyle/>
          <a:p>
            <a:fld id="{480F8B2E-E437-4995-8413-526660D40DA0}" type="slidenum">
              <a:rPr lang="en-US" smtClean="0"/>
              <a:pPr/>
              <a:t>5</a:t>
            </a:fld>
            <a:endParaRPr lang="en-US" dirty="0"/>
          </a:p>
        </p:txBody>
      </p:sp>
    </p:spTree>
    <p:extLst>
      <p:ext uri="{BB962C8B-B14F-4D97-AF65-F5344CB8AC3E}">
        <p14:creationId xmlns:p14="http://schemas.microsoft.com/office/powerpoint/2010/main" val="340036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609600"/>
          </a:xfrm>
        </p:spPr>
        <p:txBody>
          <a:bodyPr>
            <a:noAutofit/>
          </a:bodyPr>
          <a:lstStyle/>
          <a:p>
            <a:r>
              <a:rPr lang="en-US" dirty="0" smtClean="0">
                <a:solidFill>
                  <a:srgbClr val="0F501E"/>
                </a:solidFill>
              </a:rPr>
              <a:t>Owner Payroll Costs </a:t>
            </a:r>
            <a:r>
              <a:rPr lang="en-US" dirty="0">
                <a:solidFill>
                  <a:srgbClr val="0F501E"/>
                </a:solidFill>
              </a:rPr>
              <a:t>L</a:t>
            </a:r>
            <a:r>
              <a:rPr lang="en-US" dirty="0" smtClean="0">
                <a:solidFill>
                  <a:srgbClr val="0F501E"/>
                </a:solidFill>
              </a:rPr>
              <a:t>imitation</a:t>
            </a:r>
            <a:endParaRPr lang="en-US" dirty="0">
              <a:solidFill>
                <a:srgbClr val="0F501E"/>
              </a:solidFill>
            </a:endParaRPr>
          </a:p>
        </p:txBody>
      </p:sp>
      <p:sp>
        <p:nvSpPr>
          <p:cNvPr id="5" name="Slide Number Placeholder 4"/>
          <p:cNvSpPr>
            <a:spLocks noGrp="1"/>
          </p:cNvSpPr>
          <p:nvPr>
            <p:ph type="sldNum" sz="quarter" idx="12"/>
          </p:nvPr>
        </p:nvSpPr>
        <p:spPr/>
        <p:txBody>
          <a:bodyPr/>
          <a:lstStyle/>
          <a:p>
            <a:fld id="{9027127C-65B6-4B96-8641-358B3A99CB15}" type="slidenum">
              <a:rPr lang="en-US" smtClean="0"/>
              <a:t>6</a:t>
            </a:fld>
            <a:endParaRPr lang="en-US" dirty="0"/>
          </a:p>
        </p:txBody>
      </p:sp>
      <p:sp>
        <p:nvSpPr>
          <p:cNvPr id="4" name="Content Placeholder 3"/>
          <p:cNvSpPr>
            <a:spLocks noGrp="1"/>
          </p:cNvSpPr>
          <p:nvPr>
            <p:ph sz="quarter" idx="2"/>
          </p:nvPr>
        </p:nvSpPr>
        <p:spPr>
          <a:xfrm>
            <a:off x="533399" y="1248156"/>
            <a:ext cx="7620001" cy="5533644"/>
          </a:xfrm>
        </p:spPr>
        <p:txBody>
          <a:bodyPr>
            <a:noAutofit/>
          </a:bodyPr>
          <a:lstStyle/>
          <a:p>
            <a:pPr algn="just"/>
            <a:r>
              <a:rPr lang="en-US" dirty="0"/>
              <a:t>Owner is defined as owning 5% or </a:t>
            </a:r>
            <a:r>
              <a:rPr lang="en-US" dirty="0" smtClean="0"/>
              <a:t>more.</a:t>
            </a:r>
          </a:p>
          <a:p>
            <a:pPr algn="just"/>
            <a:endParaRPr lang="en-US" sz="1400" dirty="0"/>
          </a:p>
          <a:p>
            <a:pPr algn="just"/>
            <a:r>
              <a:rPr lang="en-US" dirty="0" smtClean="0"/>
              <a:t>Rules are designed to limit compensation to the 2019 levels.</a:t>
            </a:r>
          </a:p>
          <a:p>
            <a:pPr algn="just"/>
            <a:endParaRPr lang="en-US" sz="1400" dirty="0" smtClean="0"/>
          </a:p>
          <a:p>
            <a:pPr algn="just"/>
            <a:r>
              <a:rPr lang="en-US" dirty="0" smtClean="0"/>
              <a:t>Limitation is lesser of:</a:t>
            </a:r>
          </a:p>
          <a:p>
            <a:pPr lvl="1" algn="just"/>
            <a:r>
              <a:rPr lang="en-US" dirty="0" smtClean="0"/>
              <a:t>8 weeks 15,385…..24 weeks 20,833.</a:t>
            </a:r>
          </a:p>
          <a:p>
            <a:pPr lvl="1" algn="just"/>
            <a:r>
              <a:rPr lang="en-US" dirty="0" smtClean="0"/>
              <a:t>2019 wages @ 2.5/12….(will apply if 2019 wages were less than 100K);</a:t>
            </a:r>
          </a:p>
          <a:p>
            <a:pPr lvl="3" algn="just"/>
            <a:r>
              <a:rPr lang="en-US" dirty="0" smtClean="0"/>
              <a:t>Sole proprietor uses net income on 2019 schedule C.</a:t>
            </a:r>
          </a:p>
          <a:p>
            <a:pPr lvl="3" algn="just"/>
            <a:r>
              <a:rPr lang="en-US" dirty="0" smtClean="0"/>
              <a:t>Partners use 2019 self employment income. </a:t>
            </a:r>
          </a:p>
          <a:p>
            <a:pPr lvl="3" algn="just"/>
            <a:endParaRPr lang="en-US" sz="1400" dirty="0" smtClean="0"/>
          </a:p>
          <a:p>
            <a:pPr algn="just"/>
            <a:r>
              <a:rPr lang="en-US" dirty="0" smtClean="0"/>
              <a:t>Are health insurance premiums allowed?</a:t>
            </a:r>
          </a:p>
          <a:p>
            <a:pPr lvl="1" algn="just"/>
            <a:r>
              <a:rPr lang="en-US" dirty="0" smtClean="0"/>
              <a:t>C </a:t>
            </a:r>
            <a:r>
              <a:rPr lang="en-US" dirty="0"/>
              <a:t>C</a:t>
            </a:r>
            <a:r>
              <a:rPr lang="en-US" dirty="0" smtClean="0"/>
              <a:t>orp – YES.</a:t>
            </a:r>
          </a:p>
          <a:p>
            <a:pPr lvl="1" algn="just"/>
            <a:r>
              <a:rPr lang="en-US" dirty="0" smtClean="0"/>
              <a:t>S </a:t>
            </a:r>
            <a:r>
              <a:rPr lang="en-US" dirty="0"/>
              <a:t>C</a:t>
            </a:r>
            <a:r>
              <a:rPr lang="en-US" dirty="0" smtClean="0"/>
              <a:t>orp, Sole </a:t>
            </a:r>
            <a:r>
              <a:rPr lang="en-US" dirty="0"/>
              <a:t>P</a:t>
            </a:r>
            <a:r>
              <a:rPr lang="en-US" dirty="0" smtClean="0"/>
              <a:t>roprietor, Partner – NO.</a:t>
            </a:r>
            <a:endParaRPr lang="en-US" dirty="0"/>
          </a:p>
          <a:p>
            <a:pPr marL="0" indent="0" algn="just">
              <a:buNone/>
            </a:pPr>
            <a:endParaRPr lang="en-US" sz="1400" dirty="0" smtClean="0"/>
          </a:p>
          <a:p>
            <a:pPr algn="just"/>
            <a:r>
              <a:rPr lang="en-US" dirty="0" smtClean="0"/>
              <a:t>Are retirement plan contributions allowed?</a:t>
            </a:r>
          </a:p>
          <a:p>
            <a:pPr lvl="1" algn="just"/>
            <a:r>
              <a:rPr lang="en-US" dirty="0" smtClean="0"/>
              <a:t>Sole Proprietor and Partner – NO.</a:t>
            </a:r>
          </a:p>
          <a:p>
            <a:pPr lvl="1" algn="just"/>
            <a:r>
              <a:rPr lang="en-US" dirty="0" smtClean="0"/>
              <a:t>C Corp and S Corp - yes but no more than 2019 amount @ 2.5/12.</a:t>
            </a:r>
            <a:endParaRPr lang="en-US" dirty="0"/>
          </a:p>
          <a:p>
            <a:pPr algn="just"/>
            <a:endParaRPr lang="en-US" dirty="0" smtClean="0"/>
          </a:p>
          <a:p>
            <a:pPr marL="365760" lvl="1" indent="0" algn="just">
              <a:buNone/>
            </a:pPr>
            <a:endParaRPr lang="en-US" dirty="0" smtClean="0"/>
          </a:p>
          <a:p>
            <a:pPr marL="0" indent="0" algn="just">
              <a:buNone/>
            </a:pPr>
            <a:endParaRPr lang="en-US" dirty="0" smtClean="0"/>
          </a:p>
          <a:p>
            <a:pPr algn="just"/>
            <a:endParaRPr lang="en-US" dirty="0" smtClean="0"/>
          </a:p>
          <a:p>
            <a:pPr algn="just"/>
            <a:endParaRPr lang="en-US" dirty="0"/>
          </a:p>
          <a:p>
            <a:pPr algn="just"/>
            <a:endParaRPr lang="en-US" dirty="0" smtClean="0"/>
          </a:p>
          <a:p>
            <a:pPr lvl="2" algn="just"/>
            <a:endParaRPr lang="en-US" sz="1600" dirty="0" smtClean="0"/>
          </a:p>
          <a:p>
            <a:pPr marL="91440" indent="0" algn="just">
              <a:spcBef>
                <a:spcPts val="0"/>
              </a:spcBef>
              <a:buNone/>
            </a:pPr>
            <a:endParaRPr lang="en-US" sz="1600" b="1" dirty="0">
              <a:solidFill>
                <a:schemeClr val="tx2"/>
              </a:solidFill>
            </a:endParaRPr>
          </a:p>
          <a:p>
            <a:pPr marL="731520" lvl="2" indent="0">
              <a:buNone/>
            </a:pPr>
            <a:endParaRPr lang="en-US" sz="1400" dirty="0" smtClean="0"/>
          </a:p>
          <a:p>
            <a:pPr marL="731520" lvl="2" indent="0">
              <a:buNone/>
            </a:pPr>
            <a:endParaRPr lang="en-US" sz="1400" dirty="0"/>
          </a:p>
          <a:p>
            <a:pPr lvl="2"/>
            <a:endParaRPr lang="en-US" sz="1400" dirty="0"/>
          </a:p>
          <a:p>
            <a:pPr marL="731520" lvl="2" indent="0">
              <a:buNone/>
            </a:pPr>
            <a:endParaRPr lang="en-US" sz="1400" dirty="0" smtClean="0"/>
          </a:p>
        </p:txBody>
      </p:sp>
    </p:spTree>
    <p:extLst>
      <p:ext uri="{BB962C8B-B14F-4D97-AF65-F5344CB8AC3E}">
        <p14:creationId xmlns:p14="http://schemas.microsoft.com/office/powerpoint/2010/main" val="2244961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63562"/>
          </a:xfrm>
        </p:spPr>
        <p:txBody>
          <a:bodyPr>
            <a:normAutofit fontScale="90000"/>
          </a:bodyPr>
          <a:lstStyle/>
          <a:p>
            <a:r>
              <a:rPr lang="en-US" sz="3600" dirty="0">
                <a:solidFill>
                  <a:srgbClr val="0F501E"/>
                </a:solidFill>
              </a:rPr>
              <a:t>R</a:t>
            </a:r>
            <a:r>
              <a:rPr lang="en-US" sz="3600" dirty="0" smtClean="0">
                <a:solidFill>
                  <a:srgbClr val="0F501E"/>
                </a:solidFill>
              </a:rPr>
              <a:t>eminders</a:t>
            </a:r>
            <a:endParaRPr lang="en-US" dirty="0">
              <a:solidFill>
                <a:srgbClr val="0F501E"/>
              </a:solidFill>
            </a:endParaRPr>
          </a:p>
        </p:txBody>
      </p:sp>
      <p:sp>
        <p:nvSpPr>
          <p:cNvPr id="3" name="Content Placeholder 2"/>
          <p:cNvSpPr>
            <a:spLocks noGrp="1"/>
          </p:cNvSpPr>
          <p:nvPr>
            <p:ph sz="quarter" idx="1"/>
          </p:nvPr>
        </p:nvSpPr>
        <p:spPr>
          <a:xfrm>
            <a:off x="457200" y="1371600"/>
            <a:ext cx="7467600" cy="5102352"/>
          </a:xfrm>
        </p:spPr>
        <p:txBody>
          <a:bodyPr/>
          <a:lstStyle/>
          <a:p>
            <a:r>
              <a:rPr lang="en-US" dirty="0"/>
              <a:t>EIDL</a:t>
            </a:r>
          </a:p>
          <a:p>
            <a:pPr lvl="1"/>
            <a:r>
              <a:rPr lang="en-US" dirty="0" smtClean="0"/>
              <a:t>Grant many received. Either </a:t>
            </a:r>
            <a:r>
              <a:rPr lang="en-US" dirty="0"/>
              <a:t>$10,000 </a:t>
            </a:r>
            <a:r>
              <a:rPr lang="en-US" dirty="0" smtClean="0"/>
              <a:t>grant or </a:t>
            </a:r>
            <a:r>
              <a:rPr lang="en-US" dirty="0"/>
              <a:t>$1,000 per </a:t>
            </a:r>
            <a:r>
              <a:rPr lang="en-US" dirty="0" smtClean="0"/>
              <a:t>employee.</a:t>
            </a:r>
          </a:p>
          <a:p>
            <a:pPr lvl="1"/>
            <a:r>
              <a:rPr lang="en-US" dirty="0" smtClean="0"/>
              <a:t>Reduces </a:t>
            </a:r>
            <a:r>
              <a:rPr lang="en-US" dirty="0"/>
              <a:t>the amount of the PPP loan </a:t>
            </a:r>
            <a:r>
              <a:rPr lang="en-US" dirty="0" smtClean="0"/>
              <a:t>forgiveness and will need to be repaid.  The loan forgiveness application will compute full forgiveness but SBA will not forgive to the extent of the EIDL. </a:t>
            </a:r>
          </a:p>
          <a:p>
            <a:pPr lvl="2"/>
            <a:r>
              <a:rPr lang="en-US" dirty="0" smtClean="0"/>
              <a:t>Example: $50,000 PPP loan and $5,000 EIDL grant.  Application will include forgiveness costs for $55,000, but maximum forgiven will be $50,000.</a:t>
            </a:r>
          </a:p>
          <a:p>
            <a:pPr marL="0" indent="0">
              <a:buNone/>
            </a:pPr>
            <a:endParaRPr lang="en-US" dirty="0" smtClean="0"/>
          </a:p>
          <a:p>
            <a:r>
              <a:rPr lang="en-US" dirty="0" smtClean="0"/>
              <a:t>TAXABILITY</a:t>
            </a:r>
          </a:p>
          <a:p>
            <a:pPr lvl="1"/>
            <a:r>
              <a:rPr lang="en-US" dirty="0"/>
              <a:t>IRS ruled that the PPP loan forgiven is not taxable </a:t>
            </a:r>
            <a:r>
              <a:rPr lang="en-US" dirty="0" smtClean="0"/>
              <a:t>income.</a:t>
            </a:r>
            <a:endParaRPr lang="en-US" dirty="0"/>
          </a:p>
          <a:p>
            <a:pPr lvl="1"/>
            <a:r>
              <a:rPr lang="en-US" dirty="0" smtClean="0"/>
              <a:t>However, </a:t>
            </a:r>
            <a:r>
              <a:rPr lang="en-US" dirty="0"/>
              <a:t>the expenses used to seek PPP forgiveness would not be deductible. </a:t>
            </a:r>
            <a:endParaRPr lang="en-US" dirty="0" smtClean="0"/>
          </a:p>
          <a:p>
            <a:pPr lvl="1"/>
            <a:r>
              <a:rPr lang="en-US" dirty="0" smtClean="0"/>
              <a:t>Still no action by Congress to make this fully tax-free as they claimed was the original intent in the legislation. </a:t>
            </a:r>
            <a:endParaRPr lang="en-US" dirty="0"/>
          </a:p>
          <a:p>
            <a:pPr marL="365760" lvl="1" indent="0">
              <a:buNone/>
            </a:pPr>
            <a:endParaRPr lang="en-US" dirty="0"/>
          </a:p>
        </p:txBody>
      </p:sp>
      <p:sp>
        <p:nvSpPr>
          <p:cNvPr id="4" name="Slide Number Placeholder 3"/>
          <p:cNvSpPr>
            <a:spLocks noGrp="1"/>
          </p:cNvSpPr>
          <p:nvPr>
            <p:ph type="sldNum" sz="quarter" idx="15"/>
          </p:nvPr>
        </p:nvSpPr>
        <p:spPr/>
        <p:txBody>
          <a:bodyPr/>
          <a:lstStyle/>
          <a:p>
            <a:fld id="{480F8B2E-E437-4995-8413-526660D40DA0}" type="slidenum">
              <a:rPr lang="en-US" smtClean="0"/>
              <a:pPr/>
              <a:t>7</a:t>
            </a:fld>
            <a:endParaRPr lang="en-US" dirty="0"/>
          </a:p>
        </p:txBody>
      </p:sp>
    </p:spTree>
    <p:extLst>
      <p:ext uri="{BB962C8B-B14F-4D97-AF65-F5344CB8AC3E}">
        <p14:creationId xmlns:p14="http://schemas.microsoft.com/office/powerpoint/2010/main" val="1496762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solidFill>
                  <a:srgbClr val="0F501E"/>
                </a:solidFill>
              </a:rPr>
              <a:t>Overview</a:t>
            </a:r>
            <a:endParaRPr lang="en-US" dirty="0">
              <a:solidFill>
                <a:srgbClr val="0F501E"/>
              </a:solidFill>
            </a:endParaRPr>
          </a:p>
        </p:txBody>
      </p:sp>
      <p:sp>
        <p:nvSpPr>
          <p:cNvPr id="3" name="Content Placeholder 2"/>
          <p:cNvSpPr>
            <a:spLocks noGrp="1"/>
          </p:cNvSpPr>
          <p:nvPr>
            <p:ph sz="quarter" idx="1"/>
          </p:nvPr>
        </p:nvSpPr>
        <p:spPr>
          <a:xfrm>
            <a:off x="685800" y="1524000"/>
            <a:ext cx="7467600" cy="4800600"/>
          </a:xfrm>
        </p:spPr>
        <p:txBody>
          <a:bodyPr>
            <a:normAutofit/>
          </a:bodyPr>
          <a:lstStyle/>
          <a:p>
            <a:pPr algn="just"/>
            <a:r>
              <a:rPr lang="en-US" dirty="0" smtClean="0"/>
              <a:t>Most borrowers should have full forgiveness using the 24 week period and </a:t>
            </a:r>
            <a:r>
              <a:rPr lang="en-US" b="1" dirty="0" smtClean="0"/>
              <a:t>payroll only</a:t>
            </a:r>
            <a:r>
              <a:rPr lang="en-US" dirty="0" smtClean="0"/>
              <a:t>.  </a:t>
            </a:r>
            <a:r>
              <a:rPr lang="en-US" i="1" dirty="0" smtClean="0">
                <a:solidFill>
                  <a:srgbClr val="FF0000"/>
                </a:solidFill>
              </a:rPr>
              <a:t>Simplest and Recommended</a:t>
            </a:r>
            <a:r>
              <a:rPr lang="en-US" dirty="0" smtClean="0">
                <a:solidFill>
                  <a:srgbClr val="FF0000"/>
                </a:solidFill>
              </a:rPr>
              <a:t>.</a:t>
            </a:r>
          </a:p>
          <a:p>
            <a:pPr algn="just"/>
            <a:endParaRPr lang="en-US" dirty="0" smtClean="0"/>
          </a:p>
          <a:p>
            <a:pPr algn="just"/>
            <a:r>
              <a:rPr lang="en-US" dirty="0" smtClean="0"/>
              <a:t>Loan application was for 8 weeks of payroll and forgiveness application provides for 24 weeks of payroll</a:t>
            </a:r>
          </a:p>
          <a:p>
            <a:pPr lvl="1" algn="just"/>
            <a:r>
              <a:rPr lang="en-US" dirty="0" smtClean="0"/>
              <a:t>Only massive FTE reductions would result in the 24 weeks of payroll not providing full forgiveness.</a:t>
            </a:r>
          </a:p>
          <a:p>
            <a:pPr algn="just"/>
            <a:endParaRPr lang="en-US" dirty="0" smtClean="0"/>
          </a:p>
          <a:p>
            <a:pPr algn="just"/>
            <a:r>
              <a:rPr lang="en-US" dirty="0" smtClean="0"/>
              <a:t>Forgiveness application may not ask for the detail, however</a:t>
            </a:r>
          </a:p>
          <a:p>
            <a:pPr lvl="1" algn="just"/>
            <a:r>
              <a:rPr lang="en-US" dirty="0" smtClean="0"/>
              <a:t>Borrower is still required to maintain it </a:t>
            </a:r>
          </a:p>
          <a:p>
            <a:pPr lvl="1" algn="just"/>
            <a:r>
              <a:rPr lang="en-US" dirty="0" smtClean="0"/>
              <a:t>Lender may still require the information as support. </a:t>
            </a:r>
          </a:p>
          <a:p>
            <a:pPr algn="just"/>
            <a:endParaRPr lang="en-US" dirty="0"/>
          </a:p>
          <a:p>
            <a:pPr algn="just"/>
            <a:r>
              <a:rPr lang="en-US" b="1" dirty="0" smtClean="0">
                <a:solidFill>
                  <a:srgbClr val="FF0000"/>
                </a:solidFill>
              </a:rPr>
              <a:t>Recommendation: </a:t>
            </a:r>
            <a:r>
              <a:rPr lang="en-US" dirty="0" smtClean="0"/>
              <a:t>Go thru all the steps as if you were filing the long form and the PPP schedule A worksheet.  </a:t>
            </a:r>
          </a:p>
          <a:p>
            <a:pPr lvl="1" algn="just"/>
            <a:r>
              <a:rPr lang="en-US" dirty="0" smtClean="0"/>
              <a:t>Exception: Sole Proprietors with no employees.</a:t>
            </a:r>
          </a:p>
          <a:p>
            <a:pPr marL="982980" lvl="2" indent="-342900" algn="just">
              <a:buFont typeface="+mj-lt"/>
              <a:buAutoNum type="arabicPeriod"/>
            </a:pPr>
            <a:endParaRPr lang="en-US" dirty="0" smtClean="0"/>
          </a:p>
          <a:p>
            <a:pPr marL="982980" lvl="2" indent="-342900" algn="just">
              <a:buFont typeface="+mj-lt"/>
              <a:buAutoNum type="arabicPeriod"/>
            </a:pPr>
            <a:endParaRPr lang="en-US" dirty="0"/>
          </a:p>
          <a:p>
            <a:pPr marL="982980" lvl="2" indent="-342900" algn="just">
              <a:buFont typeface="+mj-lt"/>
              <a:buAutoNum type="arabicPeriod"/>
            </a:pPr>
            <a:endParaRPr lang="en-US" dirty="0" smtClean="0"/>
          </a:p>
          <a:p>
            <a:pPr marL="982980" lvl="2" indent="-342900" algn="just">
              <a:buFont typeface="+mj-lt"/>
              <a:buAutoNum type="arabicPeriod"/>
            </a:pPr>
            <a:endParaRPr lang="en-US" dirty="0" smtClean="0"/>
          </a:p>
          <a:p>
            <a:pPr marL="708660" lvl="1" indent="-342900" algn="just">
              <a:buFont typeface="+mj-lt"/>
              <a:buAutoNum type="arabicPeriod"/>
            </a:pPr>
            <a:endParaRPr lang="en-US" dirty="0" smtClean="0"/>
          </a:p>
          <a:p>
            <a:pPr marL="708660" lvl="1" indent="-342900" algn="just">
              <a:buFont typeface="+mj-lt"/>
              <a:buAutoNum type="arabicPeriod"/>
            </a:pPr>
            <a:endParaRPr lang="en-US" dirty="0" smtClean="0"/>
          </a:p>
        </p:txBody>
      </p:sp>
      <p:sp>
        <p:nvSpPr>
          <p:cNvPr id="4" name="Slide Number Placeholder 3"/>
          <p:cNvSpPr>
            <a:spLocks noGrp="1"/>
          </p:cNvSpPr>
          <p:nvPr>
            <p:ph type="sldNum" sz="quarter" idx="15"/>
          </p:nvPr>
        </p:nvSpPr>
        <p:spPr/>
        <p:txBody>
          <a:bodyPr/>
          <a:lstStyle/>
          <a:p>
            <a:fld id="{480F8B2E-E437-4995-8413-526660D40DA0}" type="slidenum">
              <a:rPr lang="en-US" smtClean="0"/>
              <a:pPr/>
              <a:t>8</a:t>
            </a:fld>
            <a:endParaRPr lang="en-US" dirty="0"/>
          </a:p>
        </p:txBody>
      </p:sp>
    </p:spTree>
    <p:extLst>
      <p:ext uri="{BB962C8B-B14F-4D97-AF65-F5344CB8AC3E}">
        <p14:creationId xmlns:p14="http://schemas.microsoft.com/office/powerpoint/2010/main" val="565816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Autofit/>
          </a:bodyPr>
          <a:lstStyle/>
          <a:p>
            <a:r>
              <a:rPr lang="en-US" dirty="0" smtClean="0">
                <a:solidFill>
                  <a:srgbClr val="0F501E"/>
                </a:solidFill>
              </a:rPr>
              <a:t>Loan Application</a:t>
            </a:r>
            <a:endParaRPr lang="en-US" dirty="0">
              <a:solidFill>
                <a:srgbClr val="0F501E"/>
              </a:solidFill>
            </a:endParaRPr>
          </a:p>
        </p:txBody>
      </p:sp>
      <p:sp>
        <p:nvSpPr>
          <p:cNvPr id="3" name="Slide Number Placeholder 2"/>
          <p:cNvSpPr>
            <a:spLocks noGrp="1"/>
          </p:cNvSpPr>
          <p:nvPr>
            <p:ph type="sldNum" sz="quarter" idx="12"/>
          </p:nvPr>
        </p:nvSpPr>
        <p:spPr/>
        <p:txBody>
          <a:bodyPr/>
          <a:lstStyle/>
          <a:p>
            <a:fld id="{2AA8D2E1-4AD5-4D68-B1C3-FA700734CFC9}" type="slidenum">
              <a:rPr lang="en-US" smtClean="0"/>
              <a:pPr/>
              <a:t>9</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964804085"/>
              </p:ext>
            </p:extLst>
          </p:nvPr>
        </p:nvGraphicFramePr>
        <p:xfrm>
          <a:off x="457200" y="914399"/>
          <a:ext cx="3657598" cy="5205465"/>
        </p:xfrm>
        <a:graphic>
          <a:graphicData uri="http://schemas.openxmlformats.org/drawingml/2006/table">
            <a:tbl>
              <a:tblPr>
                <a:tableStyleId>{5C22544A-7EE6-4342-B048-85BDC9FD1C3A}</a:tableStyleId>
              </a:tblPr>
              <a:tblGrid>
                <a:gridCol w="1304973">
                  <a:extLst>
                    <a:ext uri="{9D8B030D-6E8A-4147-A177-3AD203B41FA5}">
                      <a16:colId xmlns:a16="http://schemas.microsoft.com/office/drawing/2014/main" val="3963373612"/>
                    </a:ext>
                  </a:extLst>
                </a:gridCol>
                <a:gridCol w="900614">
                  <a:extLst>
                    <a:ext uri="{9D8B030D-6E8A-4147-A177-3AD203B41FA5}">
                      <a16:colId xmlns:a16="http://schemas.microsoft.com/office/drawing/2014/main" val="4277701550"/>
                    </a:ext>
                  </a:extLst>
                </a:gridCol>
                <a:gridCol w="441117">
                  <a:extLst>
                    <a:ext uri="{9D8B030D-6E8A-4147-A177-3AD203B41FA5}">
                      <a16:colId xmlns:a16="http://schemas.microsoft.com/office/drawing/2014/main" val="4238825114"/>
                    </a:ext>
                  </a:extLst>
                </a:gridCol>
                <a:gridCol w="1010894">
                  <a:extLst>
                    <a:ext uri="{9D8B030D-6E8A-4147-A177-3AD203B41FA5}">
                      <a16:colId xmlns:a16="http://schemas.microsoft.com/office/drawing/2014/main" val="2711284859"/>
                    </a:ext>
                  </a:extLst>
                </a:gridCol>
              </a:tblGrid>
              <a:tr h="172873">
                <a:tc>
                  <a:txBody>
                    <a:bodyPr/>
                    <a:lstStyle/>
                    <a:p>
                      <a:pPr algn="ctr"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3542131105"/>
                  </a:ext>
                </a:extLst>
              </a:tr>
              <a:tr h="172873">
                <a:tc>
                  <a:txBody>
                    <a:bodyPr/>
                    <a:lstStyle/>
                    <a:p>
                      <a:pPr algn="ctr" fontAlgn="b"/>
                      <a:r>
                        <a:rPr lang="en-US" sz="1100" u="none" strike="noStrike">
                          <a:effectLst/>
                        </a:rPr>
                        <a:t>employee</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ctr" fontAlgn="b"/>
                      <a:r>
                        <a:rPr lang="en-US" sz="1100" u="none" strike="noStrike">
                          <a:effectLst/>
                        </a:rPr>
                        <a:t>2019  W2</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ctr" fontAlgn="b"/>
                      <a:r>
                        <a:rPr lang="en-US" sz="1100" u="none" strike="noStrike">
                          <a:effectLst/>
                        </a:rPr>
                        <a:t>LOAN</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164234926"/>
                  </a:ext>
                </a:extLst>
              </a:tr>
              <a:tr h="172873">
                <a:tc>
                  <a:txBody>
                    <a:bodyPr/>
                    <a:lstStyle/>
                    <a:p>
                      <a:pPr algn="ctr"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ctr" fontAlgn="b"/>
                      <a:r>
                        <a:rPr lang="en-US" sz="1100" u="none" strike="noStrike">
                          <a:effectLst/>
                        </a:rPr>
                        <a:t>box 5</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2823628924"/>
                  </a:ext>
                </a:extLst>
              </a:tr>
              <a:tr h="172873">
                <a:tc>
                  <a:txBody>
                    <a:bodyPr/>
                    <a:lstStyle/>
                    <a:p>
                      <a:pPr algn="ctr"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2956969702"/>
                  </a:ext>
                </a:extLst>
              </a:tr>
              <a:tr h="265605">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30,000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30,000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2677869867"/>
                  </a:ext>
                </a:extLst>
              </a:tr>
              <a:tr h="265605">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30,000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30,000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3920317133"/>
                  </a:ext>
                </a:extLst>
              </a:tr>
              <a:tr h="265605">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30,000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30,000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3602806425"/>
                  </a:ext>
                </a:extLst>
              </a:tr>
              <a:tr h="265605">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30,000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30,000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1894020602"/>
                  </a:ext>
                </a:extLst>
              </a:tr>
              <a:tr h="265605">
                <a:tc>
                  <a:txBody>
                    <a:bodyPr/>
                    <a:lstStyle/>
                    <a:p>
                      <a:pPr algn="ct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859009901"/>
                  </a:ext>
                </a:extLst>
              </a:tr>
              <a:tr h="265605">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dirty="0">
                          <a:effectLst/>
                        </a:rPr>
                        <a:t>       50,000 </a:t>
                      </a:r>
                      <a:endParaRPr lang="en-US" sz="1100" b="0" i="0" u="none" strike="noStrike" dirty="0">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1794760384"/>
                  </a:ext>
                </a:extLst>
              </a:tr>
              <a:tr h="172873">
                <a:tc>
                  <a:txBody>
                    <a:bodyPr/>
                    <a:lstStyle/>
                    <a:p>
                      <a:pPr algn="ctr"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3793209490"/>
                  </a:ext>
                </a:extLst>
              </a:tr>
              <a:tr h="265605">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120,000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3955797415"/>
                  </a:ext>
                </a:extLst>
              </a:tr>
              <a:tr h="265605">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120,000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1655004261"/>
                  </a:ext>
                </a:extLst>
              </a:tr>
              <a:tr h="172873">
                <a:tc>
                  <a:txBody>
                    <a:bodyPr/>
                    <a:lstStyle/>
                    <a:p>
                      <a:pPr algn="ctr"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2203594131"/>
                  </a:ext>
                </a:extLst>
              </a:tr>
              <a:tr h="265605">
                <a:tc>
                  <a:txBody>
                    <a:bodyPr/>
                    <a:lstStyle/>
                    <a:p>
                      <a:pPr algn="ctr" fontAlgn="b"/>
                      <a:r>
                        <a:rPr lang="en-US" sz="1100" u="none" strike="noStrike">
                          <a:effectLst/>
                        </a:rPr>
                        <a:t>owner a</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dirty="0">
                          <a:effectLst/>
                        </a:rPr>
                        <a:t>   150,000 </a:t>
                      </a:r>
                      <a:endParaRPr lang="en-US" sz="1100" b="0" i="0" u="none" strike="noStrike" dirty="0">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100,000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2320780469"/>
                  </a:ext>
                </a:extLst>
              </a:tr>
              <a:tr h="265605">
                <a:tc>
                  <a:txBody>
                    <a:bodyPr/>
                    <a:lstStyle/>
                    <a:p>
                      <a:pPr algn="ctr" fontAlgn="b"/>
                      <a:r>
                        <a:rPr lang="en-US" sz="1100" u="none" strike="noStrike">
                          <a:effectLst/>
                        </a:rPr>
                        <a:t>owner b</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80,000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dirty="0">
                          <a:effectLst/>
                        </a:rPr>
                        <a:t>       80,000 </a:t>
                      </a:r>
                      <a:endParaRPr lang="en-US" sz="1100" b="0" i="0" u="none" strike="noStrike" dirty="0">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2609269383"/>
                  </a:ext>
                </a:extLst>
              </a:tr>
              <a:tr h="172873">
                <a:tc>
                  <a:txBody>
                    <a:bodyPr/>
                    <a:lstStyle/>
                    <a:p>
                      <a:pPr algn="ctr"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337426966"/>
                  </a:ext>
                </a:extLst>
              </a:tr>
              <a:tr h="265605">
                <a:tc>
                  <a:txBody>
                    <a:bodyPr/>
                    <a:lstStyle/>
                    <a:p>
                      <a:pPr algn="ctr"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690,000 </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600,000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2082204152"/>
                  </a:ext>
                </a:extLst>
              </a:tr>
              <a:tr h="172873">
                <a:tc>
                  <a:txBody>
                    <a:bodyPr/>
                    <a:lstStyle/>
                    <a:p>
                      <a:pPr algn="ctr"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3672941726"/>
                  </a:ext>
                </a:extLst>
              </a:tr>
              <a:tr h="265605">
                <a:tc>
                  <a:txBody>
                    <a:bodyPr/>
                    <a:lstStyle/>
                    <a:p>
                      <a:pPr algn="ctr" fontAlgn="b"/>
                      <a:r>
                        <a:rPr lang="en-US" sz="1100" u="none" strike="noStrike">
                          <a:effectLst/>
                        </a:rPr>
                        <a:t>MONTHLY</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50,000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143575314"/>
                  </a:ext>
                </a:extLst>
              </a:tr>
              <a:tr h="172873">
                <a:tc>
                  <a:txBody>
                    <a:bodyPr/>
                    <a:lstStyle/>
                    <a:p>
                      <a:pPr algn="ctr"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ct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2126431224"/>
                  </a:ext>
                </a:extLst>
              </a:tr>
              <a:tr h="265605">
                <a:tc>
                  <a:txBody>
                    <a:bodyPr/>
                    <a:lstStyle/>
                    <a:p>
                      <a:pPr algn="ctr" fontAlgn="b"/>
                      <a:r>
                        <a:rPr lang="en-US" sz="1100" u="none" strike="noStrike">
                          <a:effectLst/>
                        </a:rPr>
                        <a:t>LOAN</a:t>
                      </a:r>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r>
                        <a:rPr lang="en-US" sz="1100" u="none" strike="noStrike">
                          <a:effectLst/>
                        </a:rPr>
                        <a:t>     125,000 </a:t>
                      </a:r>
                      <a:endParaRPr lang="en-US" sz="1100" b="0" i="0" u="none" strike="noStrike">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2615166197"/>
                  </a:ext>
                </a:extLst>
              </a:tr>
              <a:tr h="172873">
                <a:tc>
                  <a:txBody>
                    <a:bodyPr/>
                    <a:lstStyle/>
                    <a:p>
                      <a:pPr algn="ctr"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773" marR="6773"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773" marR="6773" marT="7620" marB="0" anchor="b"/>
                </a:tc>
                <a:extLst>
                  <a:ext uri="{0D108BD9-81ED-4DB2-BD59-A6C34878D82A}">
                    <a16:rowId xmlns:a16="http://schemas.microsoft.com/office/drawing/2014/main" val="553769604"/>
                  </a:ext>
                </a:extLst>
              </a:tr>
            </a:tbl>
          </a:graphicData>
        </a:graphic>
      </p:graphicFrame>
      <p:sp>
        <p:nvSpPr>
          <p:cNvPr id="6" name="Content Placeholder 5"/>
          <p:cNvSpPr>
            <a:spLocks noGrp="1"/>
          </p:cNvSpPr>
          <p:nvPr>
            <p:ph sz="quarter" idx="2"/>
          </p:nvPr>
        </p:nvSpPr>
        <p:spPr>
          <a:xfrm>
            <a:off x="4270248" y="838200"/>
            <a:ext cx="3657600" cy="5334000"/>
          </a:xfrm>
        </p:spPr>
        <p:txBody>
          <a:bodyPr>
            <a:normAutofit/>
          </a:bodyPr>
          <a:lstStyle/>
          <a:p>
            <a:r>
              <a:rPr lang="en-US" dirty="0" smtClean="0"/>
              <a:t>Borrower received a 125K loan on Wednesday April 15. </a:t>
            </a:r>
          </a:p>
          <a:p>
            <a:endParaRPr lang="en-US" dirty="0"/>
          </a:p>
          <a:p>
            <a:r>
              <a:rPr lang="en-US" dirty="0" smtClean="0"/>
              <a:t>Since loan is pre June 5 borrower can choose 8 or 24 week covered period.  </a:t>
            </a:r>
          </a:p>
          <a:p>
            <a:pPr lvl="1"/>
            <a:r>
              <a:rPr lang="en-US" dirty="0" smtClean="0"/>
              <a:t>post June 5 loan is 24 weeks.</a:t>
            </a:r>
          </a:p>
          <a:p>
            <a:endParaRPr lang="en-US" dirty="0"/>
          </a:p>
          <a:p>
            <a:r>
              <a:rPr lang="en-US" dirty="0" smtClean="0"/>
              <a:t>8 weeks would end on Tuesday June 9.   24 weeks ends on Tuesday Sept 29</a:t>
            </a:r>
          </a:p>
          <a:p>
            <a:endParaRPr lang="en-US" dirty="0"/>
          </a:p>
          <a:p>
            <a:r>
              <a:rPr lang="en-US" dirty="0" smtClean="0"/>
              <a:t>Payroll week runs Monday thru Sunday.  </a:t>
            </a:r>
            <a:r>
              <a:rPr lang="en-US" dirty="0" smtClean="0">
                <a:solidFill>
                  <a:srgbClr val="FF0000"/>
                </a:solidFill>
              </a:rPr>
              <a:t>Alternate period </a:t>
            </a:r>
            <a:r>
              <a:rPr lang="en-US" dirty="0" smtClean="0"/>
              <a:t>is Monday, April 20 to Sunday, June 14 (8 weeks) Sunday, October 4 (24 weeks) </a:t>
            </a:r>
            <a:endParaRPr lang="en-US" dirty="0"/>
          </a:p>
        </p:txBody>
      </p:sp>
    </p:spTree>
    <p:extLst>
      <p:ext uri="{BB962C8B-B14F-4D97-AF65-F5344CB8AC3E}">
        <p14:creationId xmlns:p14="http://schemas.microsoft.com/office/powerpoint/2010/main" val="36427840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7445</TotalTime>
  <Words>2455</Words>
  <Application>Microsoft Office PowerPoint</Application>
  <PresentationFormat>On-screen Show (4:3)</PresentationFormat>
  <Paragraphs>451</Paragraphs>
  <Slides>25</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Links</vt:lpstr>
      </vt:variant>
      <vt:variant>
        <vt:i4>2</vt:i4>
      </vt:variant>
      <vt:variant>
        <vt:lpstr>Slide Titles</vt:lpstr>
      </vt:variant>
      <vt:variant>
        <vt:i4>25</vt:i4>
      </vt:variant>
    </vt:vector>
  </HeadingPairs>
  <TitlesOfParts>
    <vt:vector size="32" baseType="lpstr">
      <vt:lpstr>Calibri</vt:lpstr>
      <vt:lpstr>Century Schoolbook</vt:lpstr>
      <vt:lpstr>Wingdings</vt:lpstr>
      <vt:lpstr>Wingdings 2</vt:lpstr>
      <vt:lpstr>Oriel</vt:lpstr>
      <vt:lpstr>file:///C:\Users\rsuprenant\Desktop\PPP%20Nov%202020.xlsx!Sheet1!Print_Area</vt:lpstr>
      <vt:lpstr>file:///C:\Users\rsuprenant\Desktop\PPP%20Nov%202020.xlsx!Sheet1!R9C20:R24C26</vt:lpstr>
      <vt:lpstr>PowerPoint Presentation</vt:lpstr>
      <vt:lpstr>With You Today      </vt:lpstr>
      <vt:lpstr>  Agenda</vt:lpstr>
      <vt:lpstr>Latest Updates    1/2</vt:lpstr>
      <vt:lpstr>Latest Updates    2/2</vt:lpstr>
      <vt:lpstr>Owner Payroll Costs Limitation</vt:lpstr>
      <vt:lpstr>Reminders</vt:lpstr>
      <vt:lpstr>Overview</vt:lpstr>
      <vt:lpstr>Loan Application</vt:lpstr>
      <vt:lpstr>Process      1/2</vt:lpstr>
      <vt:lpstr>Process      2/2</vt:lpstr>
      <vt:lpstr>Example:  Schedule A Worksheet</vt:lpstr>
      <vt:lpstr>Which Forgiveness Form Do I Use?</vt:lpstr>
      <vt:lpstr>Comprehensive Forgiveness Example</vt:lpstr>
      <vt:lpstr>Forgivable Nonpayroll Costs</vt:lpstr>
      <vt:lpstr>Forgivable Payroll Costs        1/2</vt:lpstr>
      <vt:lpstr>Forgivable Payroll Costs        2/2</vt:lpstr>
      <vt:lpstr>Covered Period  </vt:lpstr>
      <vt:lpstr>Paid and/or Incurred Nonpayroll Costs </vt:lpstr>
      <vt:lpstr>Paid and/or Incurred Payroll Costs </vt:lpstr>
      <vt:lpstr>FTE Calculation    </vt:lpstr>
      <vt:lpstr>Pay Rate Reduction      </vt:lpstr>
      <vt:lpstr>Submission </vt:lpstr>
      <vt:lpstr>Documents to Maintain</vt:lpstr>
      <vt:lpstr>Additional Questions?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College Defined Contribution and TDA Retirement Plans Emeriti Retiree Health Plan for Connecticut College</dc:title>
  <dc:creator>Sara Cronin</dc:creator>
  <cp:lastModifiedBy>Ashley M. Marshall</cp:lastModifiedBy>
  <cp:revision>503</cp:revision>
  <cp:lastPrinted>2020-11-17T21:37:03Z</cp:lastPrinted>
  <dcterms:created xsi:type="dcterms:W3CDTF">2016-07-28T14:58:51Z</dcterms:created>
  <dcterms:modified xsi:type="dcterms:W3CDTF">2020-11-18T16:05:48Z</dcterms:modified>
</cp:coreProperties>
</file>